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3" r:id="rId5"/>
    <p:sldId id="279" r:id="rId6"/>
    <p:sldId id="294" r:id="rId7"/>
    <p:sldId id="287" r:id="rId8"/>
    <p:sldId id="286" r:id="rId9"/>
    <p:sldId id="289" r:id="rId10"/>
    <p:sldId id="295" r:id="rId11"/>
    <p:sldId id="296" r:id="rId12"/>
    <p:sldId id="297" r:id="rId13"/>
    <p:sldId id="298" r:id="rId14"/>
    <p:sldId id="299" r:id="rId15"/>
    <p:sldId id="290" r:id="rId16"/>
    <p:sldId id="291" r:id="rId17"/>
  </p:sldIdLst>
  <p:sldSz cx="9145588" cy="6859588"/>
  <p:notesSz cx="6858000" cy="9144000"/>
  <p:defaultTextStyle>
    <a:defPPr>
      <a:defRPr lang="nl-NL"/>
    </a:defPPr>
    <a:lvl1pPr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lnSpc>
        <a:spcPts val="3275"/>
      </a:lnSpc>
      <a:spcBef>
        <a:spcPct val="0"/>
      </a:spcBef>
      <a:spcAft>
        <a:spcPct val="0"/>
      </a:spcAft>
      <a:buFont typeface="Wingdings" pitchFamily="2" charset="2"/>
      <a:buChar char="§"/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27">
          <p15:clr>
            <a:srgbClr val="A4A3A4"/>
          </p15:clr>
        </p15:guide>
        <p15:guide id="3" pos="46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A1758"/>
    <a:srgbClr val="F1E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37036C-75A9-488C-B19F-D18D10C3E8EE}" v="6" dt="2021-01-19T05:34:22.508"/>
    <p1510:client id="{D3D5ECC3-B2A9-433C-8D78-2D973DAB4854}" v="3" dt="2021-04-26T13:37:55.688"/>
  </p1510:revLst>
</p1510:revInfo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67" autoAdjust="0"/>
  </p:normalViewPr>
  <p:slideViewPr>
    <p:cSldViewPr showGuides="1">
      <p:cViewPr varScale="1">
        <p:scale>
          <a:sx n="52" d="100"/>
          <a:sy n="52" d="100"/>
        </p:scale>
        <p:origin x="1149" y="41"/>
      </p:cViewPr>
      <p:guideLst>
        <p:guide orient="horz" pos="2161"/>
        <p:guide pos="227"/>
        <p:guide pos="46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2736" y="89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ureen van Zuuk-Hendriks" userId="S::hema01@visio.org::be59c60c-4ec5-4a15-9aee-3d391f8eef80" providerId="AD" clId="Web-{D3D5ECC3-B2A9-433C-8D78-2D973DAB4854}"/>
    <pc:docChg chg="modSld">
      <pc:chgData name="Maureen van Zuuk-Hendriks" userId="S::hema01@visio.org::be59c60c-4ec5-4a15-9aee-3d391f8eef80" providerId="AD" clId="Web-{D3D5ECC3-B2A9-433C-8D78-2D973DAB4854}" dt="2021-04-26T13:37:55.422" v="1" actId="20577"/>
      <pc:docMkLst>
        <pc:docMk/>
      </pc:docMkLst>
      <pc:sldChg chg="modSp">
        <pc:chgData name="Maureen van Zuuk-Hendriks" userId="S::hema01@visio.org::be59c60c-4ec5-4a15-9aee-3d391f8eef80" providerId="AD" clId="Web-{D3D5ECC3-B2A9-433C-8D78-2D973DAB4854}" dt="2021-04-26T13:37:55.422" v="1" actId="20577"/>
        <pc:sldMkLst>
          <pc:docMk/>
          <pc:sldMk cId="1834493772" sldId="293"/>
        </pc:sldMkLst>
        <pc:spChg chg="mod">
          <ac:chgData name="Maureen van Zuuk-Hendriks" userId="S::hema01@visio.org::be59c60c-4ec5-4a15-9aee-3d391f8eef80" providerId="AD" clId="Web-{D3D5ECC3-B2A9-433C-8D78-2D973DAB4854}" dt="2021-04-26T13:37:55.422" v="1" actId="20577"/>
          <ac:spMkLst>
            <pc:docMk/>
            <pc:sldMk cId="1834493772" sldId="293"/>
            <ac:spMk id="4" creationId="{7BC59C53-306A-4E68-AB7E-51303E14AE03}"/>
          </ac:spMkLst>
        </pc:spChg>
      </pc:sldChg>
    </pc:docChg>
  </pc:docChgLst>
  <pc:docChgLst>
    <pc:chgData name="Ans Withagen" userId="S::wian03@visio.org::6e97d0d6-412b-494e-9df4-3d70bbcc2980" providerId="AD" clId="Web-{BA37036C-75A9-488C-B19F-D18D10C3E8EE}"/>
    <pc:docChg chg="addSld modSld sldOrd">
      <pc:chgData name="Ans Withagen" userId="S::wian03@visio.org::6e97d0d6-412b-494e-9df4-3d70bbcc2980" providerId="AD" clId="Web-{BA37036C-75A9-488C-B19F-D18D10C3E8EE}" dt="2021-01-19T05:34:22.508" v="6"/>
      <pc:docMkLst>
        <pc:docMk/>
      </pc:docMkLst>
      <pc:sldChg chg="addSp delSp modSp new mod ord modClrScheme chgLayout">
        <pc:chgData name="Ans Withagen" userId="S::wian03@visio.org::6e97d0d6-412b-494e-9df4-3d70bbcc2980" providerId="AD" clId="Web-{BA37036C-75A9-488C-B19F-D18D10C3E8EE}" dt="2021-01-19T05:34:22.508" v="6"/>
        <pc:sldMkLst>
          <pc:docMk/>
          <pc:sldMk cId="1836012336" sldId="299"/>
        </pc:sldMkLst>
        <pc:spChg chg="del">
          <ac:chgData name="Ans Withagen" userId="S::wian03@visio.org::6e97d0d6-412b-494e-9df4-3d70bbcc2980" providerId="AD" clId="Web-{BA37036C-75A9-488C-B19F-D18D10C3E8EE}" dt="2021-01-19T05:33:40.320" v="1"/>
          <ac:spMkLst>
            <pc:docMk/>
            <pc:sldMk cId="1836012336" sldId="299"/>
            <ac:spMk id="2" creationId="{6049F5A5-CF53-44E3-B179-2C147AB90FC5}"/>
          </ac:spMkLst>
        </pc:spChg>
        <pc:spChg chg="add del mod">
          <ac:chgData name="Ans Withagen" userId="S::wian03@visio.org::6e97d0d6-412b-494e-9df4-3d70bbcc2980" providerId="AD" clId="Web-{BA37036C-75A9-488C-B19F-D18D10C3E8EE}" dt="2021-01-19T05:34:22.508" v="5"/>
          <ac:spMkLst>
            <pc:docMk/>
            <pc:sldMk cId="1836012336" sldId="299"/>
            <ac:spMk id="8" creationId="{C5A264BB-28C6-4F8C-A66D-54D7EA2850B1}"/>
          </ac:spMkLst>
        </pc:spChg>
        <pc:spChg chg="add del mod">
          <ac:chgData name="Ans Withagen" userId="S::wian03@visio.org::6e97d0d6-412b-494e-9df4-3d70bbcc2980" providerId="AD" clId="Web-{BA37036C-75A9-488C-B19F-D18D10C3E8EE}" dt="2021-01-19T05:34:22.508" v="5"/>
          <ac:spMkLst>
            <pc:docMk/>
            <pc:sldMk cId="1836012336" sldId="299"/>
            <ac:spMk id="10" creationId="{701A00B6-85E6-4C2B-81F1-F21405752F96}"/>
          </ac:spMkLst>
        </pc:spChg>
        <pc:picChg chg="add mod ord modCrop">
          <ac:chgData name="Ans Withagen" userId="S::wian03@visio.org::6e97d0d6-412b-494e-9df4-3d70bbcc2980" providerId="AD" clId="Web-{BA37036C-75A9-488C-B19F-D18D10C3E8EE}" dt="2021-01-19T05:34:22.508" v="6"/>
          <ac:picMkLst>
            <pc:docMk/>
            <pc:sldMk cId="1836012336" sldId="299"/>
            <ac:picMk id="3" creationId="{174AB5BA-6D3B-4416-9C94-9917C42284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8" name="Picture 14" descr="visio_logo_RGB_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53975"/>
            <a:ext cx="1655762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4824000" y="115200"/>
            <a:ext cx="2037600" cy="396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pPr>
              <a:lnSpc>
                <a:spcPct val="100000"/>
              </a:lnSpc>
              <a:buNone/>
            </a:pPr>
            <a:endParaRPr lang="nl-NL" sz="800" b="1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2"/>
          </p:nvPr>
        </p:nvSpPr>
        <p:spPr>
          <a:xfrm>
            <a:off x="4824000" y="468000"/>
            <a:ext cx="2037600" cy="39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/>
            </a:lvl1pPr>
          </a:lstStyle>
          <a:p>
            <a:pPr>
              <a:lnSpc>
                <a:spcPct val="100000"/>
              </a:lnSpc>
              <a:buNone/>
            </a:pPr>
            <a:endParaRPr lang="nl-NL" sz="80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1"/>
          </p:nvPr>
        </p:nvSpPr>
        <p:spPr>
          <a:xfrm>
            <a:off x="4824000" y="8668800"/>
            <a:ext cx="1800000" cy="180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pPr algn="l">
              <a:lnSpc>
                <a:spcPct val="100000"/>
              </a:lnSpc>
              <a:buNone/>
            </a:pPr>
            <a:r>
              <a:rPr lang="nl-NL" sz="800" b="1" dirty="0"/>
              <a:t>Datum</a:t>
            </a:r>
            <a:r>
              <a:rPr lang="nl-NL" sz="800" dirty="0"/>
              <a:t> </a:t>
            </a:r>
            <a:fld id="{3401724F-B82F-4195-9132-B2E0E1CFCD57}" type="datetimeFigureOut">
              <a:rPr lang="nl-NL" sz="800" smtClean="0"/>
              <a:pPr algn="l">
                <a:lnSpc>
                  <a:spcPct val="100000"/>
                </a:lnSpc>
                <a:buNone/>
              </a:pPr>
              <a:t>28-4-2021</a:t>
            </a:fld>
            <a:endParaRPr lang="nl-NL" sz="8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824000" y="8409600"/>
            <a:ext cx="180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/>
            </a:lvl1pPr>
          </a:lstStyle>
          <a:p>
            <a:pPr algn="l">
              <a:lnSpc>
                <a:spcPct val="100000"/>
              </a:lnSpc>
              <a:buNone/>
            </a:pPr>
            <a:r>
              <a:rPr lang="nl-NL" sz="800" b="1" dirty="0"/>
              <a:t>Pagina</a:t>
            </a:r>
            <a:r>
              <a:rPr lang="nl-NL" sz="800" dirty="0"/>
              <a:t> </a:t>
            </a:r>
            <a:fld id="{C265311B-2816-4EB5-9C7B-6FFCB421AFCC}" type="slidenum">
              <a:rPr lang="nl-NL" sz="800" smtClean="0"/>
              <a:pPr algn="l">
                <a:lnSpc>
                  <a:spcPct val="100000"/>
                </a:lnSpc>
                <a:buNone/>
              </a:pPr>
              <a:t>‹nr.›</a:t>
            </a:fld>
            <a:endParaRPr lang="nl-NL" sz="800" dirty="0"/>
          </a:p>
        </p:txBody>
      </p:sp>
    </p:spTree>
    <p:extLst>
      <p:ext uri="{BB962C8B-B14F-4D97-AF65-F5344CB8AC3E}">
        <p14:creationId xmlns:p14="http://schemas.microsoft.com/office/powerpoint/2010/main" val="2510229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4000" y="241393"/>
            <a:ext cx="20367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buFontTx/>
              <a:buNone/>
              <a:defRPr sz="800" b="1"/>
            </a:lvl1pPr>
          </a:lstStyle>
          <a:p>
            <a:r>
              <a:rPr lang="nl-NL" altLang="en-US"/>
              <a:t>&lt;Typ titel via Beeld, Koptekst en voettekst, Koptekst&gt;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824000" y="8880388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b="1"/>
            </a:lvl1pPr>
          </a:lstStyle>
          <a:p>
            <a:r>
              <a:rPr lang="nl-NL" altLang="en-US" dirty="0"/>
              <a:t>Datum  </a:t>
            </a:r>
            <a:fld id="{029D13DD-0625-4138-A5BA-F7A72B7D14BA}" type="datetime1">
              <a:rPr lang="nl-NL" altLang="en-US" b="0"/>
              <a:pPr/>
              <a:t>28-4-2021</a:t>
            </a:fld>
            <a:endParaRPr lang="nl-NL" altLang="en-US" b="0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1444625"/>
            <a:ext cx="4308475" cy="3225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79500" y="5000625"/>
            <a:ext cx="5470525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opmaakprofielen van de modeltekst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24000" y="593818"/>
            <a:ext cx="20320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buFontTx/>
              <a:buNone/>
              <a:defRPr sz="800"/>
            </a:lvl1pPr>
          </a:lstStyle>
          <a:p>
            <a:r>
              <a:rPr lang="nl-NL" altLang="en-US"/>
              <a:t>&lt;Typ subtitel via Beeld, Koptekst en voettekst, Voettekst&gt;</a:t>
            </a: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24000" y="8623213"/>
            <a:ext cx="18002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 b="1"/>
            </a:lvl1pPr>
          </a:lstStyle>
          <a:p>
            <a:r>
              <a:rPr lang="nl-NL" altLang="en-US"/>
              <a:t>Pagina </a:t>
            </a:r>
            <a:r>
              <a:rPr lang="nl-NL" altLang="en-US" b="0"/>
              <a:t> </a:t>
            </a:r>
            <a:fld id="{5A3E2A90-FE05-4E6A-BF08-C9669C951B85}" type="slidenum">
              <a:rPr lang="nl-NL" altLang="en-US" b="0"/>
              <a:pPr/>
              <a:t>‹nr.›</a:t>
            </a:fld>
            <a:endParaRPr lang="nl-NL" altLang="en-US" b="0"/>
          </a:p>
        </p:txBody>
      </p:sp>
      <p:pic>
        <p:nvPicPr>
          <p:cNvPr id="26633" name="Picture 9" descr="visio_logo_RGB_J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411163"/>
            <a:ext cx="1655762" cy="5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329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lnSpc>
        <a:spcPts val="1400"/>
      </a:lnSpc>
      <a:spcBef>
        <a:spcPct val="0"/>
      </a:spcBef>
      <a:spcAft>
        <a:spcPct val="0"/>
      </a:spcAft>
      <a:buFont typeface="Wingdings" pitchFamily="2" charset="2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265113" indent="87313" algn="l" rtl="0" fontAlgn="base">
      <a:lnSpc>
        <a:spcPts val="1400"/>
      </a:lnSpc>
      <a:spcBef>
        <a:spcPct val="0"/>
      </a:spcBef>
      <a:spcAft>
        <a:spcPct val="0"/>
      </a:spcAft>
      <a:buFont typeface="Wingdings" pitchFamily="2" charset="2"/>
      <a:buChar char="§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542925" indent="95250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19150" indent="85725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85850" indent="85725" algn="l" rtl="0" fontAlgn="base">
      <a:lnSpc>
        <a:spcPts val="1400"/>
      </a:lnSpc>
      <a:spcBef>
        <a:spcPct val="0"/>
      </a:spcBef>
      <a:spcAft>
        <a:spcPct val="0"/>
      </a:spcAft>
      <a:buFont typeface="Verdana" pitchFamily="34" charset="0"/>
      <a:buChar char="-"/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85850" y="1444625"/>
            <a:ext cx="4302125" cy="32258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l-NL" altLang="en-US"/>
              <a:t>&lt;Typ titel via Beeld, Koptekst en voettekst, Koptekst&gt;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nl-NL" altLang="en-US"/>
              <a:t>Datum  </a:t>
            </a:r>
            <a:fld id="{029D13DD-0625-4138-A5BA-F7A72B7D14BA}" type="datetime1">
              <a:rPr lang="nl-NL" altLang="en-US" b="0" smtClean="0"/>
              <a:pPr/>
              <a:t>28-4-2021</a:t>
            </a:fld>
            <a:endParaRPr lang="nl-NL" altLang="en-US" b="0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 altLang="en-US"/>
              <a:t>&lt;Typ subtitel via Beeld, Koptekst en voettekst, Voettekst&gt;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nl-NL" altLang="en-US"/>
              <a:t>Pagina </a:t>
            </a:r>
            <a:r>
              <a:rPr lang="nl-NL" altLang="en-US" b="0"/>
              <a:t> </a:t>
            </a:r>
            <a:fld id="{5A3E2A90-FE05-4E6A-BF08-C9669C951B85}" type="slidenum">
              <a:rPr lang="nl-NL" altLang="en-US" b="0" smtClean="0"/>
              <a:pPr/>
              <a:t>2</a:t>
            </a:fld>
            <a:endParaRPr lang="nl-NL" altLang="en-US" b="0"/>
          </a:p>
        </p:txBody>
      </p:sp>
    </p:spTree>
    <p:extLst>
      <p:ext uri="{BB962C8B-B14F-4D97-AF65-F5344CB8AC3E}">
        <p14:creationId xmlns:p14="http://schemas.microsoft.com/office/powerpoint/2010/main" val="319977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met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000" y="525783"/>
            <a:ext cx="5471603" cy="8043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78AB9DD-ABB3-4616-AA5A-B2BDB44E6C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12480"/>
            <a:ext cx="9145588" cy="4747108"/>
          </a:xfrm>
          <a:custGeom>
            <a:avLst/>
            <a:gdLst>
              <a:gd name="connsiteX0" fmla="*/ 0 w 9145588"/>
              <a:gd name="connsiteY0" fmla="*/ 0 h 4747108"/>
              <a:gd name="connsiteX1" fmla="*/ 6095175 w 9145588"/>
              <a:gd name="connsiteY1" fmla="*/ 0 h 4747108"/>
              <a:gd name="connsiteX2" fmla="*/ 7441575 w 9145588"/>
              <a:gd name="connsiteY2" fmla="*/ 277200 h 4747108"/>
              <a:gd name="connsiteX3" fmla="*/ 8787975 w 9145588"/>
              <a:gd name="connsiteY3" fmla="*/ 0 h 4747108"/>
              <a:gd name="connsiteX4" fmla="*/ 9145588 w 9145588"/>
              <a:gd name="connsiteY4" fmla="*/ 0 h 4747108"/>
              <a:gd name="connsiteX5" fmla="*/ 9145588 w 9145588"/>
              <a:gd name="connsiteY5" fmla="*/ 4747108 h 4747108"/>
              <a:gd name="connsiteX6" fmla="*/ 0 w 9145588"/>
              <a:gd name="connsiteY6" fmla="*/ 4747108 h 474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5588" h="4747108">
                <a:moveTo>
                  <a:pt x="0" y="0"/>
                </a:moveTo>
                <a:lnTo>
                  <a:pt x="6095175" y="0"/>
                </a:lnTo>
                <a:lnTo>
                  <a:pt x="7441575" y="277200"/>
                </a:lnTo>
                <a:lnTo>
                  <a:pt x="8787975" y="0"/>
                </a:lnTo>
                <a:lnTo>
                  <a:pt x="9145588" y="0"/>
                </a:lnTo>
                <a:lnTo>
                  <a:pt x="9145588" y="4747108"/>
                </a:lnTo>
                <a:lnTo>
                  <a:pt x="0" y="474710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rgbClr val="0A1758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1"/>
          </p:nvPr>
        </p:nvSpPr>
        <p:spPr>
          <a:xfrm>
            <a:off x="359999" y="1275070"/>
            <a:ext cx="5471603" cy="475200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>
                <a:solidFill>
                  <a:srgbClr val="0A1758"/>
                </a:solidFill>
              </a:defRPr>
            </a:lvl1pPr>
          </a:lstStyle>
          <a:p>
            <a:r>
              <a:rPr lang="nl-NL"/>
              <a:t>Datum of naam</a:t>
            </a: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8339FC3-2FF8-44E0-95CB-7A52FA59A2FB}"/>
              </a:ext>
            </a:extLst>
          </p:cNvPr>
          <p:cNvGrpSpPr/>
          <p:nvPr userDrawn="1"/>
        </p:nvGrpSpPr>
        <p:grpSpPr>
          <a:xfrm>
            <a:off x="-1588" y="-1"/>
            <a:ext cx="9149188" cy="2398782"/>
            <a:chOff x="-1588" y="-1"/>
            <a:chExt cx="9149188" cy="2398782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B5A16192-1FB8-471A-9D94-96A03279767E}"/>
                </a:ext>
              </a:extLst>
            </p:cNvPr>
            <p:cNvSpPr/>
            <p:nvPr userDrawn="1"/>
          </p:nvSpPr>
          <p:spPr bwMode="auto">
            <a:xfrm>
              <a:off x="-1588" y="1992412"/>
              <a:ext cx="9144000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A59B5A7A-2C53-4777-BBF5-2BA9CB6C66DD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7600" cy="1991144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2079585B-05E9-4D2F-8608-6A5B6B9E6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7" y="0"/>
              <a:ext cx="2685293" cy="23987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994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2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zonder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0EF6EB89-3146-42E4-8057-B07DC021EF8E}"/>
              </a:ext>
            </a:extLst>
          </p:cNvPr>
          <p:cNvGrpSpPr/>
          <p:nvPr userDrawn="1"/>
        </p:nvGrpSpPr>
        <p:grpSpPr>
          <a:xfrm>
            <a:off x="-1588" y="-1"/>
            <a:ext cx="9149188" cy="2398782"/>
            <a:chOff x="-1588" y="-1"/>
            <a:chExt cx="9149188" cy="2398782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8E915E6-BF08-42FA-86A1-A46ACFD71D78}"/>
                </a:ext>
              </a:extLst>
            </p:cNvPr>
            <p:cNvSpPr/>
            <p:nvPr userDrawn="1"/>
          </p:nvSpPr>
          <p:spPr bwMode="auto">
            <a:xfrm>
              <a:off x="-1588" y="1992412"/>
              <a:ext cx="9144000" cy="11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87D0AE8B-BDEF-4B8B-AA83-C16F2BC4FB7C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7600" cy="1991144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2" name="Afbeelding 11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8C9BA4FC-E864-43E3-A40E-98A3EDF9F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8347" y="0"/>
              <a:ext cx="2685293" cy="2398781"/>
            </a:xfrm>
            <a:prstGeom prst="rect">
              <a:avLst/>
            </a:prstGeom>
          </p:spPr>
        </p:pic>
      </p:grpSp>
      <p:sp>
        <p:nvSpPr>
          <p:cNvPr id="3" name="Titel 2"/>
          <p:cNvSpPr>
            <a:spLocks noGrp="1"/>
          </p:cNvSpPr>
          <p:nvPr userDrawn="1">
            <p:ph type="title"/>
          </p:nvPr>
        </p:nvSpPr>
        <p:spPr>
          <a:xfrm>
            <a:off x="360000" y="525783"/>
            <a:ext cx="5471603" cy="804314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 userDrawn="1">
            <p:ph type="dt" sz="half" idx="11"/>
          </p:nvPr>
        </p:nvSpPr>
        <p:spPr>
          <a:xfrm>
            <a:off x="359999" y="1275070"/>
            <a:ext cx="5471603" cy="475200"/>
          </a:xfrm>
          <a:prstGeom prst="rect">
            <a:avLst/>
          </a:prstGeom>
        </p:spPr>
        <p:txBody>
          <a:bodyPr lIns="0" rIns="0"/>
          <a:lstStyle>
            <a:lvl1pPr>
              <a:buFontTx/>
              <a:buNone/>
              <a:defRPr>
                <a:solidFill>
                  <a:srgbClr val="0A1758"/>
                </a:solidFill>
              </a:defRPr>
            </a:lvl1pPr>
          </a:lstStyle>
          <a:p>
            <a:r>
              <a:rPr lang="nl-NL"/>
              <a:t>Datum of naam</a:t>
            </a:r>
          </a:p>
        </p:txBody>
      </p:sp>
    </p:spTree>
    <p:extLst>
      <p:ext uri="{BB962C8B-B14F-4D97-AF65-F5344CB8AC3E}">
        <p14:creationId xmlns:p14="http://schemas.microsoft.com/office/powerpoint/2010/main" val="29420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4400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le dia">
    <p:bg>
      <p:bgPr>
        <a:solidFill>
          <a:srgbClr val="F1E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6D3AE7-7B97-49CC-8269-7401F1A7AA85}"/>
              </a:ext>
            </a:extLst>
          </p:cNvPr>
          <p:cNvSpPr/>
          <p:nvPr userDrawn="1"/>
        </p:nvSpPr>
        <p:spPr bwMode="auto">
          <a:xfrm>
            <a:off x="1" y="0"/>
            <a:ext cx="9145588" cy="719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CBEF5-0305-419E-936A-24FFE6601E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49" y="0"/>
            <a:ext cx="1342800" cy="971623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AB66AF86-7099-469D-B957-0234CC1AE1C2}"/>
              </a:ext>
            </a:extLst>
          </p:cNvPr>
          <p:cNvGrpSpPr/>
          <p:nvPr userDrawn="1"/>
        </p:nvGrpSpPr>
        <p:grpSpPr>
          <a:xfrm>
            <a:off x="0" y="-1"/>
            <a:ext cx="9144000" cy="981459"/>
            <a:chOff x="0" y="-1"/>
            <a:chExt cx="9144000" cy="981459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C3261E1D-4617-44E1-9F61-C2F24C55020F}"/>
                </a:ext>
              </a:extLst>
            </p:cNvPr>
            <p:cNvSpPr/>
            <p:nvPr userDrawn="1"/>
          </p:nvSpPr>
          <p:spPr bwMode="auto">
            <a:xfrm>
              <a:off x="0" y="-1"/>
              <a:ext cx="9144000" cy="7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, teken&#10;&#10;Automatisch gegenereerde beschrijving">
              <a:extLst>
                <a:ext uri="{FF2B5EF4-FFF2-40B4-BE49-F238E27FC236}">
                  <a16:creationId xmlns:a16="http://schemas.microsoft.com/office/drawing/2014/main" id="{064758F5-B56E-4767-AF9E-1EB396DC7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33" y="0"/>
              <a:ext cx="1350267" cy="9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151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uwe dia">
    <p:bg>
      <p:bgPr>
        <a:solidFill>
          <a:srgbClr val="0A17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4434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01B5C3E8-2105-4BB7-AD43-FEAC27D0AB1D}"/>
              </a:ext>
            </a:extLst>
          </p:cNvPr>
          <p:cNvGrpSpPr/>
          <p:nvPr userDrawn="1"/>
        </p:nvGrpSpPr>
        <p:grpSpPr>
          <a:xfrm>
            <a:off x="1" y="0"/>
            <a:ext cx="9145588" cy="981458"/>
            <a:chOff x="1" y="0"/>
            <a:chExt cx="9145588" cy="9814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338B989-099D-4112-9DEE-826E99996AE1}"/>
                </a:ext>
              </a:extLst>
            </p:cNvPr>
            <p:cNvSpPr/>
            <p:nvPr userDrawn="1"/>
          </p:nvSpPr>
          <p:spPr bwMode="auto">
            <a:xfrm>
              <a:off x="1" y="0"/>
              <a:ext cx="9145588" cy="71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4" name="Afbeelding 3" descr="Afbeelding met tekening&#10;&#10;Automatisch gegenereerde beschrijving">
              <a:extLst>
                <a:ext uri="{FF2B5EF4-FFF2-40B4-BE49-F238E27FC236}">
                  <a16:creationId xmlns:a16="http://schemas.microsoft.com/office/drawing/2014/main" id="{5972C09F-ECF1-44F3-ABAC-2790EBA851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485" y="0"/>
              <a:ext cx="1350267" cy="9814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61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360000" y="3110588"/>
            <a:ext cx="8424000" cy="30238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84240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360000" y="1969200"/>
            <a:ext cx="8424000" cy="1092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753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360000" y="1774800"/>
            <a:ext cx="8424000" cy="437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04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BB7033B-EE7E-4B90-A2AA-1E1CA6BF18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836788"/>
            <a:ext cx="9145588" cy="6022800"/>
          </a:xfrm>
          <a:custGeom>
            <a:avLst/>
            <a:gdLst>
              <a:gd name="connsiteX0" fmla="*/ 0 w 9145588"/>
              <a:gd name="connsiteY0" fmla="*/ 0 h 6033600"/>
              <a:gd name="connsiteX1" fmla="*/ 7435076 w 9145588"/>
              <a:gd name="connsiteY1" fmla="*/ 0 h 6033600"/>
              <a:gd name="connsiteX2" fmla="*/ 8113676 w 9145588"/>
              <a:gd name="connsiteY2" fmla="*/ 140461 h 6033600"/>
              <a:gd name="connsiteX3" fmla="*/ 8792276 w 9145588"/>
              <a:gd name="connsiteY3" fmla="*/ 0 h 6033600"/>
              <a:gd name="connsiteX4" fmla="*/ 9145588 w 9145588"/>
              <a:gd name="connsiteY4" fmla="*/ 0 h 6033600"/>
              <a:gd name="connsiteX5" fmla="*/ 9145588 w 9145588"/>
              <a:gd name="connsiteY5" fmla="*/ 6033600 h 6033600"/>
              <a:gd name="connsiteX6" fmla="*/ 0 w 9145588"/>
              <a:gd name="connsiteY6" fmla="*/ 6033600 h 60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5588" h="6033600">
                <a:moveTo>
                  <a:pt x="0" y="0"/>
                </a:moveTo>
                <a:lnTo>
                  <a:pt x="7435076" y="0"/>
                </a:lnTo>
                <a:lnTo>
                  <a:pt x="8113676" y="140461"/>
                </a:lnTo>
                <a:lnTo>
                  <a:pt x="8792276" y="0"/>
                </a:lnTo>
                <a:lnTo>
                  <a:pt x="9145588" y="0"/>
                </a:lnTo>
                <a:lnTo>
                  <a:pt x="9145588" y="6033600"/>
                </a:lnTo>
                <a:lnTo>
                  <a:pt x="0" y="603360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23564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ekst en 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661BB6F-0006-40E1-9C0A-B9F1AC6C09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4770" y="844725"/>
            <a:ext cx="4600818" cy="2906537"/>
          </a:xfrm>
          <a:custGeom>
            <a:avLst/>
            <a:gdLst>
              <a:gd name="connsiteX0" fmla="*/ 0 w 4600818"/>
              <a:gd name="connsiteY0" fmla="*/ 0 h 2906537"/>
              <a:gd name="connsiteX1" fmla="*/ 2906747 w 4600818"/>
              <a:gd name="connsiteY1" fmla="*/ 0 h 2906537"/>
              <a:gd name="connsiteX2" fmla="*/ 3566582 w 4600818"/>
              <a:gd name="connsiteY2" fmla="*/ 135848 h 2906537"/>
              <a:gd name="connsiteX3" fmla="*/ 4226417 w 4600818"/>
              <a:gd name="connsiteY3" fmla="*/ 0 h 2906537"/>
              <a:gd name="connsiteX4" fmla="*/ 4600818 w 4600818"/>
              <a:gd name="connsiteY4" fmla="*/ 0 h 2906537"/>
              <a:gd name="connsiteX5" fmla="*/ 4600818 w 4600818"/>
              <a:gd name="connsiteY5" fmla="*/ 2906537 h 2906537"/>
              <a:gd name="connsiteX6" fmla="*/ 0 w 4600818"/>
              <a:gd name="connsiteY6" fmla="*/ 2906537 h 2906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00818" h="2906537">
                <a:moveTo>
                  <a:pt x="0" y="0"/>
                </a:moveTo>
                <a:lnTo>
                  <a:pt x="2906747" y="0"/>
                </a:lnTo>
                <a:lnTo>
                  <a:pt x="3566582" y="135848"/>
                </a:lnTo>
                <a:lnTo>
                  <a:pt x="4226417" y="0"/>
                </a:lnTo>
                <a:lnTo>
                  <a:pt x="4600818" y="0"/>
                </a:lnTo>
                <a:lnTo>
                  <a:pt x="4600818" y="2906537"/>
                </a:lnTo>
                <a:lnTo>
                  <a:pt x="0" y="290653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4543200" y="3859118"/>
            <a:ext cx="4600818" cy="29052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0000" y="1368207"/>
            <a:ext cx="3794400" cy="55180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15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359999" y="1969200"/>
            <a:ext cx="3794400" cy="479511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5615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9999" y="1368207"/>
            <a:ext cx="8424000" cy="5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970289"/>
            <a:ext cx="8424000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dirty="0"/>
              <a:t>Klik om de opmaakprofielen van de </a:t>
            </a:r>
            <a:r>
              <a:rPr lang="nl-NL" altLang="en-US" dirty="0" err="1"/>
              <a:t>modeltekst</a:t>
            </a:r>
            <a:r>
              <a:rPr lang="nl-NL" altLang="en-US" dirty="0"/>
              <a:t> te bewerken</a:t>
            </a:r>
          </a:p>
          <a:p>
            <a:pPr lvl="1"/>
            <a:r>
              <a:rPr lang="nl-NL" altLang="en-US"/>
              <a:t>Tweede niveau </a:t>
            </a:r>
          </a:p>
          <a:p>
            <a:pPr lvl="2"/>
            <a:r>
              <a:rPr lang="nl-NL" altLang="en-US"/>
              <a:t>Derde </a:t>
            </a:r>
            <a:r>
              <a:rPr lang="nl-NL" altLang="en-US" dirty="0"/>
              <a:t>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  <a:p>
            <a:pPr lvl="5"/>
            <a:r>
              <a:rPr lang="nl-NL" altLang="en-US"/>
              <a:t>6</a:t>
            </a:r>
          </a:p>
          <a:p>
            <a:pPr lvl="6"/>
            <a:r>
              <a:rPr lang="nl-NL" altLang="en-US"/>
              <a:t>7</a:t>
            </a:r>
          </a:p>
          <a:p>
            <a:pPr lvl="7"/>
            <a:r>
              <a:rPr lang="nl-NL" altLang="en-US"/>
              <a:t>8</a:t>
            </a:r>
          </a:p>
          <a:p>
            <a:pPr lvl="8"/>
            <a:r>
              <a:rPr lang="nl-NL" altLang="en-US"/>
              <a:t>9</a:t>
            </a:r>
          </a:p>
          <a:p>
            <a:pPr lvl="4"/>
            <a:endParaRPr lang="nl-NL" altLang="en-US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4685EA18-998D-44BD-A28D-8D198DA2450E}"/>
              </a:ext>
            </a:extLst>
          </p:cNvPr>
          <p:cNvGrpSpPr/>
          <p:nvPr userDrawn="1"/>
        </p:nvGrpSpPr>
        <p:grpSpPr>
          <a:xfrm>
            <a:off x="-1" y="-2"/>
            <a:ext cx="9147601" cy="981460"/>
            <a:chOff x="-1" y="-2"/>
            <a:chExt cx="9147601" cy="98146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858A88BC-7CD1-433E-8C0A-EDAD14DC3EF3}"/>
                </a:ext>
              </a:extLst>
            </p:cNvPr>
            <p:cNvSpPr/>
            <p:nvPr userDrawn="1"/>
          </p:nvSpPr>
          <p:spPr bwMode="auto">
            <a:xfrm>
              <a:off x="-1" y="716755"/>
              <a:ext cx="9146381" cy="118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8DD769C5-FA22-4EB2-91D5-BCD3A31303A1}"/>
                </a:ext>
              </a:extLst>
            </p:cNvPr>
            <p:cNvSpPr/>
            <p:nvPr userDrawn="1"/>
          </p:nvSpPr>
          <p:spPr bwMode="auto">
            <a:xfrm>
              <a:off x="0" y="-2"/>
              <a:ext cx="9147600" cy="716757"/>
            </a:xfrm>
            <a:prstGeom prst="rect">
              <a:avLst/>
            </a:prstGeom>
            <a:solidFill>
              <a:srgbClr val="F1E800"/>
            </a:solidFill>
            <a:ln>
              <a:noFill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258763" marR="0" indent="-258763" algn="l" defTabSz="914400" rtl="0" eaLnBrk="1" fontAlgn="base" latinLnBrk="0" hangingPunct="1">
                <a:lnSpc>
                  <a:spcPts val="32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§"/>
                <a:tabLst/>
              </a:pPr>
              <a:endParaRPr kumimoji="0" lang="nl-NL" sz="2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3053DBCE-C53B-4692-BAFF-083A210233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5665" y="0"/>
              <a:ext cx="1350267" cy="98145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8" r:id="rId2"/>
    <p:sldLayoutId id="2147483671" r:id="rId3"/>
    <p:sldLayoutId id="2147483680" r:id="rId4"/>
    <p:sldLayoutId id="2147483681" r:id="rId5"/>
    <p:sldLayoutId id="2147483672" r:id="rId6"/>
    <p:sldLayoutId id="2147483674" r:id="rId7"/>
    <p:sldLayoutId id="2147483675" r:id="rId8"/>
    <p:sldLayoutId id="2147483677" r:id="rId9"/>
    <p:sldLayoutId id="2147483679" r:id="rId10"/>
  </p:sldLayoutIdLst>
  <p:hf sldNum="0" hdr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288000" indent="-2880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chemeClr val="tx2"/>
          </a:solidFill>
          <a:latin typeface="+mn-lt"/>
        </a:defRPr>
      </a:lvl2pPr>
      <a:lvl3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3pPr>
      <a:lvl4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4pPr>
      <a:lvl5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5pPr>
      <a:lvl6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6pPr>
      <a:lvl7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7pPr>
      <a:lvl8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8pPr>
      <a:lvl9pPr marL="0" indent="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buFontTx/>
        <a:buNone/>
        <a:defRPr sz="22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536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orient="horz" pos="1061" userDrawn="1">
          <p15:clr>
            <a:srgbClr val="F26B43"/>
          </p15:clr>
        </p15:guide>
        <p15:guide id="4" orient="horz" pos="14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io/tactile%20-reading-2021" TargetMode="External"/><Relationship Id="rId2" Type="http://schemas.openxmlformats.org/officeDocument/2006/relationships/hyperlink" Target="mailto:answithagen@visio.org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source=images&amp;cd=&amp;cad=rja&amp;uact=8&amp;ved=0ahUKEwiVlYXFk8nSAhWKOxoKHdf6AuAQjRwIBw&amp;url=http://www.bertbakker.biz/verhalen/alles-tevergeefs/&amp;psig=AFQjCNG7tMZ7phBqgA1j0G-LsUzJBrx3aA&amp;ust=1489139344171558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BC59C53-306A-4E68-AB7E-51303E14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Tactile</a:t>
            </a:r>
            <a:r>
              <a:rPr lang="nl-NL" dirty="0"/>
              <a:t> Reading 2021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 dirty="0"/>
              <a:t>Oslo, </a:t>
            </a:r>
            <a:r>
              <a:rPr lang="nl-NL" dirty="0" smtClean="0"/>
              <a:t>29 April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468338" y="2499557"/>
            <a:ext cx="64807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None/>
            </a:pPr>
            <a:endParaRPr lang="en-US" sz="2400" dirty="0">
              <a:solidFill>
                <a:srgbClr val="1F497D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Newly developed method in the Netherlands to choose the appropriate form of literacy</a:t>
            </a:r>
            <a:endParaRPr lang="nl-NL" sz="1600" dirty="0">
              <a:solidFill>
                <a:schemeClr val="tx2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proposal for a decision 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None/>
            </a:pP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Ans Withagen, Royal Dutch Visio</a:t>
            </a:r>
            <a:endParaRPr lang="nl-NL" sz="1600" dirty="0">
              <a:solidFill>
                <a:schemeClr val="tx2">
                  <a:lumMod val="90000"/>
                  <a:lumOff val="1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93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359999" y="1969200"/>
            <a:ext cx="8424000" cy="4772962"/>
          </a:xfrm>
        </p:spPr>
        <p:txBody>
          <a:bodyPr/>
          <a:lstStyle/>
          <a:p>
            <a:r>
              <a:rPr lang="nl-NL" sz="2000" dirty="0"/>
              <a:t>4. Is </a:t>
            </a:r>
            <a:r>
              <a:rPr lang="nl-NL" sz="2000" dirty="0" err="1"/>
              <a:t>the</a:t>
            </a:r>
            <a:r>
              <a:rPr lang="nl-NL" sz="2000" dirty="0"/>
              <a:t> environment </a:t>
            </a:r>
            <a:r>
              <a:rPr lang="nl-NL" sz="2000" dirty="0" err="1"/>
              <a:t>motivated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start </a:t>
            </a:r>
            <a:r>
              <a:rPr lang="nl-NL" sz="2000" dirty="0" err="1"/>
              <a:t>with</a:t>
            </a:r>
            <a:r>
              <a:rPr lang="nl-NL" sz="2000" dirty="0"/>
              <a:t> braille?</a:t>
            </a:r>
          </a:p>
          <a:p>
            <a:r>
              <a:rPr lang="nl-NL" sz="2000" dirty="0"/>
              <a:t>		No		Yes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5. Is </a:t>
            </a:r>
            <a:r>
              <a:rPr lang="nl-NL" sz="2000" dirty="0" err="1"/>
              <a:t>the</a:t>
            </a:r>
            <a:r>
              <a:rPr lang="nl-NL" sz="2000" dirty="0"/>
              <a:t> pupil </a:t>
            </a:r>
            <a:r>
              <a:rPr lang="nl-NL" sz="2000" dirty="0" err="1"/>
              <a:t>him</a:t>
            </a:r>
            <a:r>
              <a:rPr lang="nl-NL" sz="2000" dirty="0"/>
              <a:t>/</a:t>
            </a:r>
            <a:r>
              <a:rPr lang="nl-NL" sz="2000" dirty="0" err="1"/>
              <a:t>herself</a:t>
            </a:r>
            <a:r>
              <a:rPr lang="nl-NL" sz="2000" dirty="0"/>
              <a:t> </a:t>
            </a:r>
            <a:r>
              <a:rPr lang="nl-NL" sz="2000" dirty="0" err="1"/>
              <a:t>motivated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start </a:t>
            </a:r>
            <a:r>
              <a:rPr lang="nl-NL" sz="2000" dirty="0" err="1"/>
              <a:t>with</a:t>
            </a:r>
            <a:r>
              <a:rPr lang="nl-NL" sz="2000" dirty="0"/>
              <a:t> braille?</a:t>
            </a:r>
          </a:p>
          <a:p>
            <a:r>
              <a:rPr lang="nl-NL" sz="2000" dirty="0"/>
              <a:t>		No		Yes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			Set up a </a:t>
            </a:r>
            <a:r>
              <a:rPr lang="nl-NL" sz="2000" dirty="0" err="1"/>
              <a:t>rehabilitation</a:t>
            </a:r>
            <a:r>
              <a:rPr lang="nl-NL" sz="2000" dirty="0"/>
              <a:t> plan</a:t>
            </a:r>
          </a:p>
          <a:p>
            <a:r>
              <a:rPr lang="nl-NL" sz="2000" dirty="0"/>
              <a:t>			In </a:t>
            </a:r>
            <a:r>
              <a:rPr lang="nl-NL" sz="2000" dirty="0" err="1"/>
              <a:t>consultation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nl-NL" sz="2000" dirty="0"/>
              <a:t> pupil </a:t>
            </a:r>
          </a:p>
          <a:p>
            <a:r>
              <a:rPr lang="nl-NL" sz="2000" dirty="0"/>
              <a:t>			</a:t>
            </a:r>
            <a:r>
              <a:rPr lang="nl-NL" sz="2000" dirty="0" err="1"/>
              <a:t>Involve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checklist </a:t>
            </a:r>
            <a:r>
              <a:rPr lang="nl-NL" sz="2000" dirty="0" err="1"/>
              <a:t>about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senses</a:t>
            </a:r>
            <a:endParaRPr lang="nl-NL" sz="2000" dirty="0"/>
          </a:p>
          <a:p>
            <a:r>
              <a:rPr lang="nl-NL" sz="2000" dirty="0" err="1"/>
              <a:t>If</a:t>
            </a:r>
            <a:r>
              <a:rPr lang="nl-NL" sz="2000" dirty="0"/>
              <a:t> No: </a:t>
            </a:r>
            <a:r>
              <a:rPr lang="nl-NL" sz="2000" dirty="0" err="1"/>
              <a:t>also</a:t>
            </a:r>
            <a:r>
              <a:rPr lang="nl-NL" sz="2000" dirty="0"/>
              <a:t> start a plan ;-)</a:t>
            </a:r>
          </a:p>
          <a:p>
            <a:endParaRPr lang="nl-NL" sz="2000" dirty="0"/>
          </a:p>
        </p:txBody>
      </p:sp>
      <p:sp>
        <p:nvSpPr>
          <p:cNvPr id="4" name="Pijl-links en -rechts 3"/>
          <p:cNvSpPr/>
          <p:nvPr/>
        </p:nvSpPr>
        <p:spPr bwMode="auto">
          <a:xfrm>
            <a:off x="2916610" y="2421682"/>
            <a:ext cx="781422" cy="25631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Pijl-omlaag 4"/>
          <p:cNvSpPr/>
          <p:nvPr/>
        </p:nvSpPr>
        <p:spPr bwMode="auto">
          <a:xfrm>
            <a:off x="4140746" y="2781722"/>
            <a:ext cx="223332" cy="41266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Pijl-links en -rechts 5"/>
          <p:cNvSpPr/>
          <p:nvPr/>
        </p:nvSpPr>
        <p:spPr bwMode="auto">
          <a:xfrm>
            <a:off x="2916610" y="3934595"/>
            <a:ext cx="781422" cy="25631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Pijl-omlaag 6"/>
          <p:cNvSpPr/>
          <p:nvPr/>
        </p:nvSpPr>
        <p:spPr bwMode="auto">
          <a:xfrm>
            <a:off x="4140746" y="4293890"/>
            <a:ext cx="223332" cy="423664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1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 descr="Afbeelding met binnen, computer, zitten, computer&#10;&#10;Automatisch gegenereerde beschrijving">
            <a:extLst>
              <a:ext uri="{FF2B5EF4-FFF2-40B4-BE49-F238E27FC236}">
                <a16:creationId xmlns:a16="http://schemas.microsoft.com/office/drawing/2014/main" id="{174AB5BA-6D3B-4416-9C94-9917C42284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976" b="10217"/>
          <a:stretch/>
        </p:blipFill>
        <p:spPr>
          <a:xfrm>
            <a:off x="20" y="836788"/>
            <a:ext cx="9145568" cy="6022800"/>
          </a:xfrm>
          <a:noFill/>
        </p:spPr>
      </p:pic>
    </p:spTree>
    <p:extLst>
      <p:ext uri="{BB962C8B-B14F-4D97-AF65-F5344CB8AC3E}">
        <p14:creationId xmlns:p14="http://schemas.microsoft.com/office/powerpoint/2010/main" val="183601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BB630CF-D272-40A4-ADC8-E07F7E31A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attention!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F51D61-8726-47BC-90B8-732569D57E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		</a:t>
            </a:r>
            <a:r>
              <a:rPr lang="nl-NL" dirty="0" err="1"/>
              <a:t>Questions</a:t>
            </a:r>
            <a:r>
              <a:rPr lang="nl-NL" dirty="0"/>
              <a:t>?</a:t>
            </a:r>
          </a:p>
          <a:p>
            <a:endParaRPr lang="nl-NL" dirty="0"/>
          </a:p>
          <a:p>
            <a:r>
              <a:rPr lang="nl-NL" dirty="0"/>
              <a:t>		</a:t>
            </a:r>
          </a:p>
          <a:p>
            <a:endParaRPr lang="nl-NL" dirty="0"/>
          </a:p>
          <a:p>
            <a:endParaRPr lang="nl-NL"/>
          </a:p>
          <a:p>
            <a:r>
              <a:rPr lang="nl-NL"/>
              <a:t>More </a:t>
            </a:r>
            <a:r>
              <a:rPr lang="nl-NL" dirty="0"/>
              <a:t>information:</a:t>
            </a:r>
            <a:r>
              <a:rPr lang="en-US" dirty="0"/>
              <a:t>​</a:t>
            </a:r>
          </a:p>
          <a:p>
            <a:r>
              <a:rPr lang="nl-NL" dirty="0">
                <a:hlinkClick r:id="rId2"/>
              </a:rPr>
              <a:t>answithagen@visio.org</a:t>
            </a:r>
            <a:endParaRPr lang="nl-NL" dirty="0"/>
          </a:p>
          <a:p>
            <a:r>
              <a:rPr lang="nl-NL" u="sng" dirty="0">
                <a:hlinkClick r:id="rId3"/>
              </a:rPr>
              <a:t>www.visio.org/tactile-reading-2021</a:t>
            </a:r>
            <a:r>
              <a:rPr lang="nl-NL" dirty="0"/>
              <a:t>​</a:t>
            </a:r>
          </a:p>
          <a:p>
            <a:r>
              <a:rPr lang="nl-NL" dirty="0"/>
              <a:t>​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0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1CC44AE-0FB7-4C3C-94A2-76CEDCD3F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E5C19B1-0257-4D08-ADCD-D26D3262B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97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BC9AE-1A3A-4B57-9F43-D46AEB728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Choice</a:t>
            </a:r>
            <a:r>
              <a:rPr lang="nl-NL" dirty="0"/>
              <a:t> of </a:t>
            </a:r>
            <a:r>
              <a:rPr lang="nl-NL" dirty="0" err="1"/>
              <a:t>Literacy</a:t>
            </a:r>
            <a:endParaRPr lang="nl-NL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74" y="2133650"/>
            <a:ext cx="4373563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288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Source of </a:t>
            </a:r>
            <a:r>
              <a:rPr lang="nl-NL" dirty="0" err="1"/>
              <a:t>inspiration</a:t>
            </a:r>
            <a:r>
              <a:rPr lang="nl-NL" dirty="0"/>
              <a:t>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      					</a:t>
            </a:r>
          </a:p>
          <a:p>
            <a:r>
              <a:rPr lang="nl-NL" dirty="0"/>
              <a:t>					</a:t>
            </a:r>
            <a:r>
              <a:rPr lang="en-US" dirty="0"/>
              <a:t>Alan J. Koenig </a:t>
            </a:r>
          </a:p>
          <a:p>
            <a:endParaRPr lang="en-US" dirty="0"/>
          </a:p>
          <a:p>
            <a:r>
              <a:rPr lang="en-US" dirty="0"/>
              <a:t>						&amp;</a:t>
            </a:r>
          </a:p>
          <a:p>
            <a:endParaRPr lang="en-US" dirty="0"/>
          </a:p>
          <a:p>
            <a:r>
              <a:rPr lang="en-US" dirty="0"/>
              <a:t>					Cay Holbrook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			Texas School, 1995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0" y="2608263"/>
            <a:ext cx="4373563" cy="3279775"/>
          </a:xfrm>
        </p:spPr>
      </p:pic>
    </p:spTree>
    <p:extLst>
      <p:ext uri="{BB962C8B-B14F-4D97-AF65-F5344CB8AC3E}">
        <p14:creationId xmlns:p14="http://schemas.microsoft.com/office/powerpoint/2010/main" val="2248185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1D8936-C655-4ED0-9DD3-A80D9BF0B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0AA6A00-5D13-459B-8C30-8F841A27B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Proposal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a </a:t>
            </a:r>
            <a:r>
              <a:rPr lang="nl-NL" dirty="0" err="1"/>
              <a:t>process</a:t>
            </a:r>
            <a:endParaRPr lang="nl-NL" dirty="0"/>
          </a:p>
        </p:txBody>
      </p:sp>
      <p:pic>
        <p:nvPicPr>
          <p:cNvPr id="6" name="Picture 4" descr="Afbeeldingsresultaat voor twee sporen belei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34" y="2285010"/>
            <a:ext cx="5338643" cy="38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18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b="3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735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92D44-C492-4519-98DB-180FC0B15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Child </a:t>
            </a:r>
            <a:r>
              <a:rPr lang="nl-NL" dirty="0" err="1"/>
              <a:t>characteristics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BC7530F-F98C-4D9D-9168-2AE8A9E2C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1969200"/>
            <a:ext cx="8424000" cy="4844970"/>
          </a:xfrm>
        </p:spPr>
        <p:txBody>
          <a:bodyPr/>
          <a:lstStyle/>
          <a:p>
            <a:r>
              <a:rPr lang="nl-NL" dirty="0"/>
              <a:t>Age	</a:t>
            </a:r>
          </a:p>
          <a:p>
            <a:r>
              <a:rPr lang="nl-NL" dirty="0"/>
              <a:t>Eye </a:t>
            </a:r>
            <a:r>
              <a:rPr lang="nl-NL" dirty="0" err="1"/>
              <a:t>disease</a:t>
            </a:r>
            <a:r>
              <a:rPr lang="nl-NL" dirty="0"/>
              <a:t> 				</a:t>
            </a:r>
            <a:r>
              <a:rPr lang="nl-NL" dirty="0" err="1"/>
              <a:t>Sensory</a:t>
            </a:r>
            <a:r>
              <a:rPr lang="nl-NL" dirty="0"/>
              <a:t> </a:t>
            </a:r>
            <a:r>
              <a:rPr lang="nl-NL" dirty="0" err="1"/>
              <a:t>functioning</a:t>
            </a:r>
            <a:endParaRPr lang="nl-NL" dirty="0"/>
          </a:p>
          <a:p>
            <a:r>
              <a:rPr lang="nl-NL" dirty="0"/>
              <a:t>Visual </a:t>
            </a:r>
            <a:r>
              <a:rPr lang="nl-NL" dirty="0" err="1"/>
              <a:t>Acuity</a:t>
            </a:r>
            <a:r>
              <a:rPr lang="nl-NL" dirty="0"/>
              <a:t> 			(Checklist)</a:t>
            </a:r>
          </a:p>
          <a:p>
            <a:endParaRPr lang="nl-NL" dirty="0"/>
          </a:p>
          <a:p>
            <a:r>
              <a:rPr lang="nl-NL" dirty="0"/>
              <a:t>		 </a:t>
            </a:r>
            <a:r>
              <a:rPr lang="nl-NL" dirty="0" err="1"/>
              <a:t>Cognitive</a:t>
            </a:r>
            <a:r>
              <a:rPr lang="nl-NL" dirty="0"/>
              <a:t> </a:t>
            </a:r>
            <a:r>
              <a:rPr lang="nl-NL" dirty="0" err="1"/>
              <a:t>possibilities</a:t>
            </a:r>
            <a:r>
              <a:rPr lang="nl-NL" dirty="0"/>
              <a:t> </a:t>
            </a:r>
          </a:p>
          <a:p>
            <a:r>
              <a:rPr lang="nl-NL" dirty="0"/>
              <a:t>			Memory</a:t>
            </a:r>
          </a:p>
          <a:p>
            <a:endParaRPr lang="nl-NL" dirty="0"/>
          </a:p>
          <a:p>
            <a:r>
              <a:rPr lang="nl-NL" dirty="0" err="1"/>
              <a:t>Vitality</a:t>
            </a:r>
            <a:r>
              <a:rPr lang="nl-NL" dirty="0"/>
              <a:t> 				</a:t>
            </a:r>
            <a:r>
              <a:rPr lang="nl-NL" dirty="0" err="1"/>
              <a:t>Social</a:t>
            </a:r>
            <a:r>
              <a:rPr lang="nl-NL" dirty="0"/>
              <a:t> skills &amp; status</a:t>
            </a:r>
          </a:p>
          <a:p>
            <a:r>
              <a:rPr lang="nl-NL" dirty="0"/>
              <a:t>					</a:t>
            </a:r>
            <a:r>
              <a:rPr lang="nl-NL" dirty="0" err="1"/>
              <a:t>Emotional</a:t>
            </a:r>
            <a:r>
              <a:rPr lang="nl-NL" dirty="0"/>
              <a:t> well-</a:t>
            </a:r>
            <a:r>
              <a:rPr lang="nl-NL" dirty="0" err="1"/>
              <a:t>being</a:t>
            </a:r>
            <a:r>
              <a:rPr lang="nl-NL" dirty="0"/>
              <a:t>	</a:t>
            </a:r>
          </a:p>
          <a:p>
            <a:r>
              <a:rPr lang="nl-NL" dirty="0"/>
              <a:t>					</a:t>
            </a:r>
            <a:r>
              <a:rPr lang="nl-NL" dirty="0" err="1"/>
              <a:t>Self</a:t>
            </a:r>
            <a:r>
              <a:rPr lang="nl-NL" dirty="0"/>
              <a:t> </a:t>
            </a:r>
            <a:r>
              <a:rPr lang="nl-NL" dirty="0" err="1"/>
              <a:t>reliance</a:t>
            </a:r>
            <a:endParaRPr lang="nl-NL" dirty="0"/>
          </a:p>
          <a:p>
            <a:r>
              <a:rPr lang="nl-NL" dirty="0"/>
              <a:t>Reading level			</a:t>
            </a:r>
            <a:r>
              <a:rPr lang="nl-NL" dirty="0" err="1"/>
              <a:t>Work</a:t>
            </a:r>
            <a:r>
              <a:rPr lang="nl-NL" dirty="0"/>
              <a:t> attitude</a:t>
            </a:r>
          </a:p>
          <a:p>
            <a:r>
              <a:rPr lang="nl-NL" dirty="0"/>
              <a:t>Reading pace</a:t>
            </a:r>
          </a:p>
          <a:p>
            <a:endParaRPr lang="nl-NL" dirty="0"/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93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External</a:t>
            </a:r>
            <a:r>
              <a:rPr lang="nl-NL" dirty="0"/>
              <a:t> factors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Family </a:t>
            </a:r>
            <a:r>
              <a:rPr lang="nl-NL" dirty="0" err="1"/>
              <a:t>situation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Cultural</a:t>
            </a:r>
            <a:r>
              <a:rPr lang="nl-NL" dirty="0"/>
              <a:t> background</a:t>
            </a:r>
          </a:p>
          <a:p>
            <a:endParaRPr lang="nl-NL" dirty="0"/>
          </a:p>
          <a:p>
            <a:r>
              <a:rPr lang="nl-NL" dirty="0"/>
              <a:t>Family, </a:t>
            </a:r>
            <a:r>
              <a:rPr lang="nl-NL" dirty="0" err="1"/>
              <a:t>friends</a:t>
            </a:r>
            <a:r>
              <a:rPr lang="nl-NL" dirty="0"/>
              <a:t> &amp; relations</a:t>
            </a:r>
          </a:p>
          <a:p>
            <a:endParaRPr lang="nl-NL" dirty="0"/>
          </a:p>
          <a:p>
            <a:r>
              <a:rPr lang="nl-NL" dirty="0" err="1"/>
              <a:t>Educational</a:t>
            </a:r>
            <a:r>
              <a:rPr lang="nl-NL" dirty="0"/>
              <a:t> </a:t>
            </a:r>
            <a:r>
              <a:rPr lang="nl-NL" dirty="0" err="1"/>
              <a:t>situation</a:t>
            </a:r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78" y="2781722"/>
            <a:ext cx="394422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779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determine</a:t>
            </a:r>
            <a:r>
              <a:rPr lang="nl-NL" dirty="0"/>
              <a:t> </a:t>
            </a:r>
            <a:r>
              <a:rPr lang="nl-NL" dirty="0" err="1"/>
              <a:t>suitable</a:t>
            </a:r>
            <a:r>
              <a:rPr lang="nl-NL" dirty="0"/>
              <a:t> </a:t>
            </a:r>
            <a:r>
              <a:rPr lang="nl-NL" dirty="0" err="1"/>
              <a:t>writing</a:t>
            </a:r>
            <a:r>
              <a:rPr lang="nl-NL" dirty="0"/>
              <a:t> system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 err="1"/>
              <a:t>Fill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Checklists:</a:t>
            </a:r>
          </a:p>
          <a:p>
            <a:pPr marL="457200" indent="-457200">
              <a:buAutoNum type="arabicPeriod"/>
            </a:pPr>
            <a:r>
              <a:rPr lang="nl-NL" dirty="0" err="1"/>
              <a:t>Use</a:t>
            </a:r>
            <a:r>
              <a:rPr lang="nl-NL" dirty="0"/>
              <a:t> of </a:t>
            </a:r>
            <a:r>
              <a:rPr lang="nl-NL" dirty="0" err="1"/>
              <a:t>senses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/>
              <a:t>Child </a:t>
            </a:r>
            <a:r>
              <a:rPr lang="nl-NL" dirty="0" err="1"/>
              <a:t>Characteristics</a:t>
            </a:r>
            <a:endParaRPr lang="nl-NL" dirty="0"/>
          </a:p>
          <a:p>
            <a:pPr marL="457200" indent="-457200">
              <a:buAutoNum type="arabicPeriod"/>
            </a:pPr>
            <a:r>
              <a:rPr lang="nl-NL" dirty="0" err="1"/>
              <a:t>External</a:t>
            </a:r>
            <a:r>
              <a:rPr lang="nl-NL" dirty="0"/>
              <a:t> factors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>
              <a:buAutoNum type="arabicPeriod"/>
            </a:pPr>
            <a:endParaRPr lang="nl-NL" dirty="0"/>
          </a:p>
          <a:p>
            <a:r>
              <a:rPr lang="nl-NL" dirty="0"/>
              <a:t>Next step: </a:t>
            </a:r>
            <a:r>
              <a:rPr lang="nl-NL" dirty="0" err="1"/>
              <a:t>based</a:t>
            </a:r>
            <a:r>
              <a:rPr lang="nl-NL" dirty="0"/>
              <a:t> on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various</a:t>
            </a:r>
            <a:r>
              <a:rPr lang="nl-NL" dirty="0"/>
              <a:t> </a:t>
            </a:r>
            <a:r>
              <a:rPr lang="nl-NL" dirty="0" err="1"/>
              <a:t>considerations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fill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decision</a:t>
            </a:r>
            <a:r>
              <a:rPr lang="nl-NL" dirty="0"/>
              <a:t> tree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decide</a:t>
            </a:r>
            <a:r>
              <a:rPr lang="nl-NL" dirty="0"/>
              <a:t> </a:t>
            </a:r>
            <a:r>
              <a:rPr lang="nl-NL" dirty="0" err="1"/>
              <a:t>if</a:t>
            </a:r>
            <a:r>
              <a:rPr lang="nl-NL" dirty="0"/>
              <a:t> </a:t>
            </a:r>
            <a:r>
              <a:rPr lang="nl-NL" dirty="0" err="1"/>
              <a:t>it’s</a:t>
            </a:r>
            <a:r>
              <a:rPr lang="nl-NL" dirty="0"/>
              <a:t> a </a:t>
            </a:r>
            <a:r>
              <a:rPr lang="nl-NL" dirty="0" err="1"/>
              <a:t>idea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switch </a:t>
            </a:r>
            <a:r>
              <a:rPr lang="nl-NL" dirty="0" err="1"/>
              <a:t>to</a:t>
            </a:r>
            <a:r>
              <a:rPr lang="nl-NL" dirty="0"/>
              <a:t> braille or </a:t>
            </a:r>
            <a:r>
              <a:rPr lang="nl-NL" dirty="0" err="1"/>
              <a:t>not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42" y="1969200"/>
            <a:ext cx="3015803" cy="301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2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Decision</a:t>
            </a:r>
            <a:r>
              <a:rPr lang="nl-NL" dirty="0"/>
              <a:t> Tree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252314" y="1969200"/>
            <a:ext cx="8531685" cy="4890388"/>
          </a:xfrm>
        </p:spPr>
        <p:txBody>
          <a:bodyPr/>
          <a:lstStyle/>
          <a:p>
            <a:r>
              <a:rPr lang="en-GB" sz="2000" dirty="0"/>
              <a:t>1.Visual acuity is lower than or equal to 0.05 or there is a severe case of CVI?</a:t>
            </a:r>
          </a:p>
          <a:p>
            <a:r>
              <a:rPr lang="en-GB" sz="2000" dirty="0"/>
              <a:t>		No 		Yes</a:t>
            </a:r>
          </a:p>
          <a:p>
            <a:r>
              <a:rPr lang="nl-NL" sz="2000" dirty="0"/>
              <a:t>				</a:t>
            </a:r>
          </a:p>
          <a:p>
            <a:endParaRPr lang="nl-NL" sz="2000" dirty="0"/>
          </a:p>
          <a:p>
            <a:r>
              <a:rPr lang="nl-NL" sz="2000" dirty="0"/>
              <a:t>2. Are </a:t>
            </a:r>
            <a:r>
              <a:rPr lang="nl-NL" sz="2000" dirty="0" err="1"/>
              <a:t>there</a:t>
            </a:r>
            <a:r>
              <a:rPr lang="nl-NL" sz="2000" dirty="0"/>
              <a:t> </a:t>
            </a:r>
            <a:r>
              <a:rPr lang="nl-NL" sz="2000" dirty="0" err="1"/>
              <a:t>any</a:t>
            </a:r>
            <a:r>
              <a:rPr lang="nl-NL" sz="2000" dirty="0"/>
              <a:t> reading </a:t>
            </a:r>
            <a:r>
              <a:rPr lang="nl-NL" sz="2000" dirty="0" err="1"/>
              <a:t>problems</a:t>
            </a:r>
            <a:r>
              <a:rPr lang="nl-NL" sz="2000" dirty="0"/>
              <a:t>? </a:t>
            </a:r>
          </a:p>
          <a:p>
            <a:r>
              <a:rPr lang="nl-NL" sz="2000" dirty="0"/>
              <a:t>		No 		Yes</a:t>
            </a:r>
          </a:p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3. Are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tactual</a:t>
            </a:r>
            <a:r>
              <a:rPr lang="nl-NL" sz="2000" dirty="0"/>
              <a:t> skills at a </a:t>
            </a:r>
            <a:r>
              <a:rPr lang="nl-NL" sz="2000" dirty="0" err="1"/>
              <a:t>good</a:t>
            </a:r>
            <a:r>
              <a:rPr lang="nl-NL" sz="2000" dirty="0"/>
              <a:t> level </a:t>
            </a:r>
            <a:r>
              <a:rPr lang="nl-NL" sz="2000" dirty="0" err="1"/>
              <a:t>to</a:t>
            </a:r>
            <a:r>
              <a:rPr lang="nl-NL" sz="2000" dirty="0"/>
              <a:t> make a switch?</a:t>
            </a:r>
          </a:p>
          <a:p>
            <a:r>
              <a:rPr lang="nl-NL" sz="2000" dirty="0"/>
              <a:t>		No		Yes</a:t>
            </a:r>
          </a:p>
        </p:txBody>
      </p:sp>
      <p:sp>
        <p:nvSpPr>
          <p:cNvPr id="4" name="Pijl-links en -rechts 3"/>
          <p:cNvSpPr/>
          <p:nvPr/>
        </p:nvSpPr>
        <p:spPr bwMode="auto">
          <a:xfrm>
            <a:off x="3276650" y="2925738"/>
            <a:ext cx="1216152" cy="484632"/>
          </a:xfrm>
          <a:prstGeom prst="left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Pijl-links en -rechts 4"/>
          <p:cNvSpPr/>
          <p:nvPr/>
        </p:nvSpPr>
        <p:spPr bwMode="auto">
          <a:xfrm>
            <a:off x="2885939" y="2805898"/>
            <a:ext cx="781422" cy="25631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Pijl-omlaag 6"/>
          <p:cNvSpPr/>
          <p:nvPr/>
        </p:nvSpPr>
        <p:spPr bwMode="auto">
          <a:xfrm>
            <a:off x="4212754" y="3128985"/>
            <a:ext cx="223332" cy="41266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Pijl-links en -rechts 7"/>
          <p:cNvSpPr/>
          <p:nvPr/>
        </p:nvSpPr>
        <p:spPr bwMode="auto">
          <a:xfrm>
            <a:off x="2885939" y="4307018"/>
            <a:ext cx="781422" cy="25631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Pijl-omlaag 8"/>
          <p:cNvSpPr/>
          <p:nvPr/>
        </p:nvSpPr>
        <p:spPr bwMode="auto">
          <a:xfrm>
            <a:off x="4212754" y="4705159"/>
            <a:ext cx="223332" cy="41266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Pijl-links en -rechts 9"/>
          <p:cNvSpPr/>
          <p:nvPr/>
        </p:nvSpPr>
        <p:spPr bwMode="auto">
          <a:xfrm>
            <a:off x="2885939" y="5807091"/>
            <a:ext cx="781422" cy="256311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Pijl-omlaag 10"/>
          <p:cNvSpPr/>
          <p:nvPr/>
        </p:nvSpPr>
        <p:spPr bwMode="auto">
          <a:xfrm>
            <a:off x="4212754" y="6217158"/>
            <a:ext cx="223332" cy="41266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258763" marR="0" indent="-258763" algn="l" defTabSz="914400" rtl="0" eaLnBrk="1" fontAlgn="base" latinLnBrk="0" hangingPunct="1">
              <a:lnSpc>
                <a:spcPts val="32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nl-NL" sz="23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914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16" name="PIJL-OMLAAG 34"/>
          <p:cNvSpPr>
            <a:spLocks noChangeArrowheads="1"/>
          </p:cNvSpPr>
          <p:nvPr/>
        </p:nvSpPr>
        <p:spPr bwMode="auto">
          <a:xfrm>
            <a:off x="4625340" y="8948420"/>
            <a:ext cx="485775" cy="976630"/>
          </a:xfrm>
          <a:prstGeom prst="downArrow">
            <a:avLst>
              <a:gd name="adj1" fmla="val 50000"/>
              <a:gd name="adj2" fmla="val 5026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eaVert" wrap="square" lIns="91440" tIns="45720" rIns="91440" bIns="45720" anchor="t" anchorCtr="0" upright="1">
            <a:noAutofit/>
          </a:bodyPr>
          <a:lstStyle/>
          <a:p>
            <a:endParaRPr lang="nl-NL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90488" y="457200"/>
            <a:ext cx="91455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(start tactile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nl-NL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training and continue to question 4</a:t>
            </a:r>
            <a:r>
              <a:rPr kumimoji="0" lang="nl-NL" altLang="nl-NL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16312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Aangepast 2">
      <a:dk1>
        <a:srgbClr val="FFFFFF"/>
      </a:dk1>
      <a:lt1>
        <a:srgbClr val="FFFFFF"/>
      </a:lt1>
      <a:dk2>
        <a:srgbClr val="0A1758"/>
      </a:dk2>
      <a:lt2>
        <a:srgbClr val="DADADA"/>
      </a:lt2>
      <a:accent1>
        <a:srgbClr val="475182"/>
      </a:accent1>
      <a:accent2>
        <a:srgbClr val="848BAB"/>
      </a:accent2>
      <a:accent3>
        <a:srgbClr val="C2C5D5"/>
      </a:accent3>
      <a:accent4>
        <a:srgbClr val="F1E800"/>
      </a:accent4>
      <a:accent5>
        <a:srgbClr val="B1B3C1"/>
      </a:accent5>
      <a:accent6>
        <a:srgbClr val="FFFFFF"/>
      </a:accent6>
      <a:hlink>
        <a:srgbClr val="777D9B"/>
      </a:hlink>
      <a:folHlink>
        <a:srgbClr val="F8F3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58763" marR="0" indent="-258763" algn="l" defTabSz="914400" rtl="0" eaLnBrk="1" fontAlgn="base" latinLnBrk="0" hangingPunct="1">
          <a:lnSpc>
            <a:spcPts val="32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nl-NL" alt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258763" marR="0" indent="-258763" algn="l" defTabSz="914400" rtl="0" eaLnBrk="1" fontAlgn="base" latinLnBrk="0" hangingPunct="1">
          <a:lnSpc>
            <a:spcPts val="3275"/>
          </a:lnSpc>
          <a:spcBef>
            <a:spcPct val="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nl-NL" altLang="en-US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3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4">
        <a:dk1>
          <a:srgbClr val="FFFFFF"/>
        </a:dk1>
        <a:lt1>
          <a:srgbClr val="FFFFFF"/>
        </a:lt1>
        <a:dk2>
          <a:srgbClr val="0A1758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5">
        <a:dk1>
          <a:srgbClr val="FFFFFF"/>
        </a:dk1>
        <a:lt1>
          <a:srgbClr val="FFFFFF"/>
        </a:lt1>
        <a:dk2>
          <a:srgbClr val="0A1758"/>
        </a:dk2>
        <a:lt2>
          <a:srgbClr val="808080"/>
        </a:lt2>
        <a:accent1>
          <a:srgbClr val="475182"/>
        </a:accent1>
        <a:accent2>
          <a:srgbClr val="848BAB"/>
        </a:accent2>
        <a:accent3>
          <a:srgbClr val="FFFFFF"/>
        </a:accent3>
        <a:accent4>
          <a:srgbClr val="DADADA"/>
        </a:accent4>
        <a:accent5>
          <a:srgbClr val="B1B3C1"/>
        </a:accent5>
        <a:accent6>
          <a:srgbClr val="777D9B"/>
        </a:accent6>
        <a:hlink>
          <a:srgbClr val="C2C5D5"/>
        </a:hlink>
        <a:folHlink>
          <a:srgbClr val="F8F3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16">
        <a:dk1>
          <a:srgbClr val="FFFFFF"/>
        </a:dk1>
        <a:lt1>
          <a:srgbClr val="FFFFFF"/>
        </a:lt1>
        <a:dk2>
          <a:srgbClr val="06226A"/>
        </a:dk2>
        <a:lt2>
          <a:srgbClr val="808080"/>
        </a:lt2>
        <a:accent1>
          <a:srgbClr val="475182"/>
        </a:accent1>
        <a:accent2>
          <a:srgbClr val="848BAB"/>
        </a:accent2>
        <a:accent3>
          <a:srgbClr val="FFFFFF"/>
        </a:accent3>
        <a:accent4>
          <a:srgbClr val="DADADA"/>
        </a:accent4>
        <a:accent5>
          <a:srgbClr val="B1B3C1"/>
        </a:accent5>
        <a:accent6>
          <a:srgbClr val="777D9B"/>
        </a:accent6>
        <a:hlink>
          <a:srgbClr val="C2C5D5"/>
        </a:hlink>
        <a:folHlink>
          <a:srgbClr val="F8F3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Visio template.potx" id="{2052DC69-7741-4B49-8832-73B632C1DFA3}" vid="{3511FBDC-EBA1-4338-ACD0-5C54022909F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32CD3EBCB0F44A8F16BBA40925E9D4" ma:contentTypeVersion="12" ma:contentTypeDescription="Een nieuw document maken." ma:contentTypeScope="" ma:versionID="ae58f4441dd0616d594d51f73163e617">
  <xsd:schema xmlns:xsd="http://www.w3.org/2001/XMLSchema" xmlns:xs="http://www.w3.org/2001/XMLSchema" xmlns:p="http://schemas.microsoft.com/office/2006/metadata/properties" xmlns:ns2="975752e6-ddcd-4198-ba93-debd1fe65d40" xmlns:ns3="45a9ed4f-5909-4233-b974-1ac2687b68db" targetNamespace="http://schemas.microsoft.com/office/2006/metadata/properties" ma:root="true" ma:fieldsID="192aa15078d5ee0f084759c771ef98aa" ns2:_="" ns3:_="">
    <xsd:import namespace="975752e6-ddcd-4198-ba93-debd1fe65d40"/>
    <xsd:import namespace="45a9ed4f-5909-4233-b974-1ac2687b68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752e6-ddcd-4198-ba93-debd1fe65d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ed4f-5909-4233-b974-1ac2687b68d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D7BA3D-6F66-4C4F-9528-839FE6032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9ACD28-BCCD-4E63-A227-0B57024BB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5752e6-ddcd-4198-ba93-debd1fe65d40"/>
    <ds:schemaRef ds:uri="45a9ed4f-5909-4233-b974-1ac2687b68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29C586-CF58-4ACD-8031-63ABAB9796F0}">
  <ds:schemaRefs>
    <ds:schemaRef ds:uri="http://schemas.microsoft.com/office/2006/documentManagement/types"/>
    <ds:schemaRef ds:uri="b7a75bc7-8f13-4a72-b2a2-43561e989f3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3a81a393-9673-4155-bb6c-415e9dedd71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Visio Template</Template>
  <TotalTime>117</TotalTime>
  <Words>390</Words>
  <Application>Microsoft Office PowerPoint</Application>
  <PresentationFormat>Aangepast</PresentationFormat>
  <Paragraphs>96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Standaardontwerp</vt:lpstr>
      <vt:lpstr>Tactile Reading 2021</vt:lpstr>
      <vt:lpstr>Choice of Literacy</vt:lpstr>
      <vt:lpstr>Source of inspiration </vt:lpstr>
      <vt:lpstr>Proposal for a process</vt:lpstr>
      <vt:lpstr>PowerPoint-presentatie</vt:lpstr>
      <vt:lpstr>Child characteristics</vt:lpstr>
      <vt:lpstr>External factors</vt:lpstr>
      <vt:lpstr>Method to determine suitable writing system</vt:lpstr>
      <vt:lpstr>Decision Tree</vt:lpstr>
      <vt:lpstr>PowerPoint-presentatie</vt:lpstr>
      <vt:lpstr>PowerPoint-presentatie</vt:lpstr>
      <vt:lpstr>Thank you for your attention!</vt:lpstr>
      <vt:lpstr>PowerPoint-presentatie</vt:lpstr>
    </vt:vector>
  </TitlesOfParts>
  <Company>Koninklijke Visio, Windows 10 2004 - Workspace ONE build v200729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Tactile Reading 2020</dc:title>
  <dc:creator>Ans Withagen</dc:creator>
  <cp:lastModifiedBy>Maureen van Zuuk-Hendriks</cp:lastModifiedBy>
  <cp:revision>23</cp:revision>
  <dcterms:created xsi:type="dcterms:W3CDTF">2021-01-14T10:48:54Z</dcterms:created>
  <dcterms:modified xsi:type="dcterms:W3CDTF">2021-04-28T11:29:59Z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_Template">
    <vt:lpwstr>Visio Template</vt:lpwstr>
  </property>
  <property fmtid="{D5CDD505-2E9C-101B-9397-08002B2CF9AE}" pid="3" name="ContentTypeId">
    <vt:lpwstr>0x0101001B32CD3EBCB0F44A8F16BBA40925E9D4</vt:lpwstr>
  </property>
</Properties>
</file>