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-120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FE278-1A36-4657-92E3-9901653B5C0C}" type="datetimeFigureOut">
              <a:rPr lang="nl-NL" smtClean="0"/>
              <a:t>20-7-2017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42589-712F-44E9-B179-499FBD03C6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927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5237E-1457-44D4-9764-1663CB9F74E8}" type="datetime1">
              <a:rPr lang="nl-NL" smtClean="0"/>
              <a:t>20-7-2017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E833-2703-4B17-BDD5-56D05A34C5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7738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D5E8-00E5-4217-A480-6A28456885CA}" type="datetime1">
              <a:rPr lang="nl-NL" smtClean="0"/>
              <a:t>20-7-2017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E833-2703-4B17-BDD5-56D05A34C5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551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87E4-C2D7-491B-B1B0-5AFD9B0DFC98}" type="datetime1">
              <a:rPr lang="nl-NL" smtClean="0"/>
              <a:t>20-7-2017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E833-2703-4B17-BDD5-56D05A34C5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0332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6F93-786C-41E0-9D56-C1EA29A9D6DC}" type="datetime1">
              <a:rPr lang="nl-NL" smtClean="0"/>
              <a:t>20-7-2017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E833-2703-4B17-BDD5-56D05A34C5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13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43FF-0CEB-4687-97B3-791A67BDD498}" type="datetime1">
              <a:rPr lang="nl-NL" smtClean="0"/>
              <a:t>20-7-2017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E833-2703-4B17-BDD5-56D05A34C5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166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3416C-97E0-4315-933C-07375E13EE9B}" type="datetime1">
              <a:rPr lang="nl-NL" smtClean="0"/>
              <a:t>20-7-2017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E833-2703-4B17-BDD5-56D05A34C5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298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97BE-EEF8-4A55-8FDC-37CB0F99D425}" type="datetime1">
              <a:rPr lang="nl-NL" smtClean="0"/>
              <a:t>20-7-2017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E833-2703-4B17-BDD5-56D05A34C5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748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7319-3251-4B27-BB9F-20ADD8A3E2D7}" type="datetime1">
              <a:rPr lang="nl-NL" smtClean="0"/>
              <a:t>20-7-2017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E833-2703-4B17-BDD5-56D05A34C5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036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31212-0E6E-47E2-82B4-B46466D9E2FD}" type="datetime1">
              <a:rPr lang="nl-NL" smtClean="0"/>
              <a:t>20-7-2017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E833-2703-4B17-BDD5-56D05A34C5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5655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8A2-3394-4268-85D3-E7FD1AACAF3B}" type="datetime1">
              <a:rPr lang="nl-NL" smtClean="0"/>
              <a:t>20-7-2017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E833-2703-4B17-BDD5-56D05A34C5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92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0A10-FE8B-489D-B56F-D11B6FE41219}" type="datetime1">
              <a:rPr lang="nl-NL" smtClean="0"/>
              <a:t>20-7-2017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E833-2703-4B17-BDD5-56D05A34C5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984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B441A-8773-41F9-B53D-E1179E7E51A0}" type="datetime1">
              <a:rPr lang="nl-NL" smtClean="0"/>
              <a:t>20-7-2017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EE833-2703-4B17-BDD5-56D05A34C5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60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378691" y="531033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nl-NL" altLang="nl-NL" dirty="0">
                <a:latin typeface="+mj-lt"/>
              </a:rPr>
              <a:t>Marieke Steendam, </a:t>
            </a:r>
            <a:r>
              <a:rPr lang="nl-NL" altLang="nl-NL" dirty="0" err="1">
                <a:latin typeface="+mj-lt"/>
              </a:rPr>
              <a:t>occupational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therapist</a:t>
            </a:r>
            <a:endParaRPr lang="nl-NL" altLang="nl-NL" dirty="0">
              <a:latin typeface="+mj-lt"/>
            </a:endParaRPr>
          </a:p>
          <a:p>
            <a:pPr>
              <a:lnSpc>
                <a:spcPct val="100000"/>
              </a:lnSpc>
              <a:defRPr/>
            </a:pPr>
            <a:r>
              <a:rPr lang="nl-NL" altLang="nl-NL" dirty="0">
                <a:latin typeface="+mj-lt"/>
              </a:rPr>
              <a:t>Marjolein Wallroth, </a:t>
            </a:r>
            <a:r>
              <a:rPr lang="nl-NL" altLang="nl-NL" dirty="0" err="1">
                <a:latin typeface="+mj-lt"/>
              </a:rPr>
              <a:t>child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psychologist</a:t>
            </a:r>
            <a:endParaRPr lang="nl-NL" altLang="nl-NL" dirty="0">
              <a:latin typeface="+mj-lt"/>
            </a:endParaRPr>
          </a:p>
          <a:p>
            <a:pPr>
              <a:lnSpc>
                <a:spcPct val="100000"/>
              </a:lnSpc>
              <a:defRPr/>
            </a:pPr>
            <a:r>
              <a:rPr lang="nl-NL" altLang="nl-NL" dirty="0">
                <a:latin typeface="+mj-lt"/>
              </a:rPr>
              <a:t>Nel Tijmes, </a:t>
            </a:r>
            <a:r>
              <a:rPr lang="nl-NL" altLang="nl-NL" dirty="0" err="1">
                <a:latin typeface="+mj-lt"/>
              </a:rPr>
              <a:t>ophthalmologist</a:t>
            </a:r>
            <a:r>
              <a:rPr lang="nl-NL" altLang="nl-NL" dirty="0">
                <a:latin typeface="+mj-lt"/>
              </a:rPr>
              <a:t> </a:t>
            </a:r>
          </a:p>
          <a:p>
            <a:pPr>
              <a:lnSpc>
                <a:spcPct val="100000"/>
              </a:lnSpc>
              <a:defRPr/>
            </a:pPr>
            <a:r>
              <a:rPr lang="nl-NL" altLang="nl-NL" dirty="0">
                <a:latin typeface="+mj-lt"/>
              </a:rPr>
              <a:t>Visio The Hague/Leiden, Amsterdam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9451" y="475792"/>
            <a:ext cx="3600000" cy="1224490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378691" y="2403871"/>
            <a:ext cx="110559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nl-N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Assessment of Cerebral Visual Impairment in children with Profound Intellectual and Multiple Disabilities.</a:t>
            </a:r>
          </a:p>
        </p:txBody>
      </p:sp>
    </p:spTree>
    <p:extLst>
      <p:ext uri="{BB962C8B-B14F-4D97-AF65-F5344CB8AC3E}">
        <p14:creationId xmlns:p14="http://schemas.microsoft.com/office/powerpoint/2010/main" val="188197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5203" y="2085253"/>
            <a:ext cx="4500418" cy="4351338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nl-NL" altLang="nl-NL" sz="2100" i="1" u="sng" dirty="0">
                <a:latin typeface="+mj-lt"/>
              </a:rPr>
              <a:t>Niveau 1 -Totale visuele beperking </a:t>
            </a:r>
          </a:p>
          <a:p>
            <a:r>
              <a:rPr lang="nl-NL" altLang="nl-NL" sz="2100" dirty="0">
                <a:latin typeface="+mj-lt"/>
              </a:rPr>
              <a:t>Nive</a:t>
            </a:r>
            <a:r>
              <a:rPr lang="nl-NL" altLang="nl-NL" sz="2100" i="1" u="sng" dirty="0">
                <a:latin typeface="+mj-lt"/>
              </a:rPr>
              <a:t>au 2- Zeer ernstige visuele beperking</a:t>
            </a:r>
          </a:p>
          <a:p>
            <a:r>
              <a:rPr lang="nl-NL" altLang="nl-NL" sz="2100" dirty="0" smtClean="0">
                <a:latin typeface="+mj-lt"/>
              </a:rPr>
              <a:t>Functioneel blind </a:t>
            </a:r>
          </a:p>
          <a:p>
            <a:r>
              <a:rPr lang="nl-NL" altLang="nl-NL" sz="2100" i="1" u="sng" dirty="0">
                <a:latin typeface="+mj-lt"/>
              </a:rPr>
              <a:t>Niveau 3 -Ernstige beperking</a:t>
            </a:r>
          </a:p>
          <a:p>
            <a:r>
              <a:rPr lang="nl-NL" altLang="nl-NL" sz="2100" dirty="0" smtClean="0">
                <a:latin typeface="+mj-lt"/>
              </a:rPr>
              <a:t>Passief  visueel aandachtsysteem </a:t>
            </a:r>
          </a:p>
          <a:p>
            <a:r>
              <a:rPr lang="nl-NL" altLang="nl-NL" sz="2100" i="1" u="sng" dirty="0">
                <a:latin typeface="+mj-lt"/>
              </a:rPr>
              <a:t>Niveau 4 - Matige beperking </a:t>
            </a:r>
          </a:p>
          <a:p>
            <a:r>
              <a:rPr lang="nl-NL" altLang="nl-NL" sz="2100" dirty="0" smtClean="0">
                <a:latin typeface="+mj-lt"/>
              </a:rPr>
              <a:t>Basale herkenning </a:t>
            </a:r>
          </a:p>
          <a:p>
            <a:r>
              <a:rPr lang="nl-NL" altLang="nl-NL" sz="2100" i="1" u="sng" dirty="0">
                <a:latin typeface="+mj-lt"/>
              </a:rPr>
              <a:t>Niveau 5 - Lichte beperking</a:t>
            </a:r>
          </a:p>
          <a:p>
            <a:r>
              <a:rPr lang="nl-NL" altLang="nl-NL" sz="2100" dirty="0" smtClean="0">
                <a:latin typeface="+mj-lt"/>
              </a:rPr>
              <a:t>Duidelijke visuele herkenning </a:t>
            </a:r>
          </a:p>
          <a:p>
            <a:r>
              <a:rPr lang="nl-NL" altLang="nl-NL" sz="2100" i="1" u="sng" dirty="0">
                <a:latin typeface="+mj-lt"/>
              </a:rPr>
              <a:t>Niveau 6 -Geen beperking </a:t>
            </a:r>
          </a:p>
          <a:p>
            <a:r>
              <a:rPr lang="nl-NL" altLang="nl-NL" sz="2100" u="sng" dirty="0" smtClean="0">
                <a:latin typeface="+mj-lt"/>
              </a:rPr>
              <a:t>Normaal functioneren 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9451" y="475792"/>
            <a:ext cx="3600000" cy="1224490"/>
          </a:xfrm>
          <a:prstGeom prst="rect">
            <a:avLst/>
          </a:prstGeom>
        </p:spPr>
      </p:pic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838200" y="759690"/>
            <a:ext cx="10515600" cy="1325563"/>
          </a:xfrm>
        </p:spPr>
        <p:txBody>
          <a:bodyPr/>
          <a:lstStyle/>
          <a:p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Colebrander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v.s.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6272269" y="2085253"/>
            <a:ext cx="4500418" cy="435133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en-US" sz="3600" dirty="0">
                <a:latin typeface="+mj-lt"/>
              </a:rPr>
              <a:t>No reaction at all to visual stimuli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dirty="0">
                <a:latin typeface="+mj-lt"/>
              </a:rPr>
              <a:t>Only reaction to visual stimuli in darkened room and/or staring into </a:t>
            </a:r>
            <a:r>
              <a:rPr lang="en-US" sz="3600" dirty="0" err="1">
                <a:latin typeface="+mj-lt"/>
              </a:rPr>
              <a:t>lightsources</a:t>
            </a:r>
            <a:endParaRPr lang="en-US" sz="3600" dirty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600" dirty="0">
                <a:latin typeface="+mj-lt"/>
              </a:rPr>
              <a:t>Reaction to strong visual stimuli in normal lighting, no sign of recognition, </a:t>
            </a:r>
            <a:r>
              <a:rPr lang="en-US" sz="3600" dirty="0" err="1">
                <a:latin typeface="+mj-lt"/>
              </a:rPr>
              <a:t>imaired</a:t>
            </a:r>
            <a:r>
              <a:rPr lang="en-US" sz="3600" dirty="0">
                <a:latin typeface="+mj-lt"/>
              </a:rPr>
              <a:t> visual search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dirty="0">
                <a:latin typeface="+mj-lt"/>
              </a:rPr>
              <a:t>Actively searching for visual stimuli, starting to </a:t>
            </a:r>
            <a:r>
              <a:rPr lang="en-US" sz="3600" dirty="0" err="1">
                <a:latin typeface="+mj-lt"/>
              </a:rPr>
              <a:t>recognise</a:t>
            </a:r>
            <a:r>
              <a:rPr lang="en-US" sz="3600" dirty="0">
                <a:latin typeface="+mj-lt"/>
              </a:rPr>
              <a:t> familiar objects or faces,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dirty="0">
                <a:latin typeface="+mj-lt"/>
              </a:rPr>
              <a:t>Is visually alert and improved recognition, visual activities remain short and tiring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dirty="0">
                <a:latin typeface="+mj-lt"/>
              </a:rPr>
              <a:t>Normal visual </a:t>
            </a:r>
            <a:r>
              <a:rPr lang="en-US" sz="3600" dirty="0" err="1">
                <a:latin typeface="+mj-lt"/>
              </a:rPr>
              <a:t>behaviour</a:t>
            </a:r>
            <a:r>
              <a:rPr lang="en-US" sz="3600" dirty="0">
                <a:latin typeface="+mj-lt"/>
              </a:rPr>
              <a:t> and processing</a:t>
            </a:r>
          </a:p>
          <a:p>
            <a:pPr marL="0" indent="0">
              <a:buNone/>
            </a:pPr>
            <a:r>
              <a:rPr lang="nl-NL" altLang="nl-NL" sz="2100" u="sng" dirty="0" smtClean="0">
                <a:latin typeface="+mj-lt"/>
              </a:rPr>
              <a:t> </a:t>
            </a:r>
          </a:p>
          <a:p>
            <a:endParaRPr lang="nl-NL" dirty="0"/>
          </a:p>
        </p:txBody>
      </p:sp>
      <p:cxnSp>
        <p:nvCxnSpPr>
          <p:cNvPr id="11" name="Rechte verbindingslijn met pijl 10"/>
          <p:cNvCxnSpPr/>
          <p:nvPr/>
        </p:nvCxnSpPr>
        <p:spPr>
          <a:xfrm flipV="1">
            <a:off x="5415621" y="2242432"/>
            <a:ext cx="856648" cy="9625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 flipV="1">
            <a:off x="5415621" y="2502060"/>
            <a:ext cx="856648" cy="9625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 flipV="1">
            <a:off x="5415621" y="3320963"/>
            <a:ext cx="856648" cy="9625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/>
          <p:nvPr/>
        </p:nvCxnSpPr>
        <p:spPr>
          <a:xfrm flipV="1">
            <a:off x="5415621" y="4059874"/>
            <a:ext cx="856648" cy="9625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 flipV="1">
            <a:off x="5415621" y="4878150"/>
            <a:ext cx="856648" cy="9625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Rechte verbindingslijn met pijl 19"/>
          <p:cNvCxnSpPr/>
          <p:nvPr/>
        </p:nvCxnSpPr>
        <p:spPr>
          <a:xfrm flipV="1">
            <a:off x="5415621" y="5647745"/>
            <a:ext cx="856648" cy="9625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hthoek 21"/>
          <p:cNvSpPr/>
          <p:nvPr/>
        </p:nvSpPr>
        <p:spPr>
          <a:xfrm>
            <a:off x="838200" y="6487647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nl-NL" sz="800" dirty="0">
                <a:solidFill>
                  <a:prstClr val="black"/>
                </a:solidFill>
              </a:rPr>
              <a:t>Colebrander, A. (2010). </a:t>
            </a:r>
            <a:r>
              <a:rPr lang="nl-NL" sz="800" dirty="0" err="1">
                <a:solidFill>
                  <a:prstClr val="black"/>
                </a:solidFill>
              </a:rPr>
              <a:t>Towards</a:t>
            </a:r>
            <a:r>
              <a:rPr lang="nl-NL" sz="800" dirty="0">
                <a:solidFill>
                  <a:prstClr val="black"/>
                </a:solidFill>
              </a:rPr>
              <a:t> </a:t>
            </a:r>
            <a:r>
              <a:rPr lang="nl-NL" sz="800" dirty="0" err="1">
                <a:solidFill>
                  <a:prstClr val="black"/>
                </a:solidFill>
              </a:rPr>
              <a:t>the</a:t>
            </a:r>
            <a:r>
              <a:rPr lang="nl-NL" sz="800" dirty="0">
                <a:solidFill>
                  <a:prstClr val="black"/>
                </a:solidFill>
              </a:rPr>
              <a:t> development of a </a:t>
            </a:r>
            <a:r>
              <a:rPr lang="nl-NL" sz="800" dirty="0" err="1">
                <a:solidFill>
                  <a:prstClr val="black"/>
                </a:solidFill>
              </a:rPr>
              <a:t>classification</a:t>
            </a:r>
            <a:r>
              <a:rPr lang="nl-NL" sz="800" dirty="0">
                <a:solidFill>
                  <a:prstClr val="black"/>
                </a:solidFill>
              </a:rPr>
              <a:t> of </a:t>
            </a:r>
            <a:r>
              <a:rPr lang="nl-NL" sz="800" dirty="0" err="1">
                <a:solidFill>
                  <a:prstClr val="black"/>
                </a:solidFill>
              </a:rPr>
              <a:t>vision</a:t>
            </a:r>
            <a:r>
              <a:rPr lang="nl-NL" sz="800" dirty="0">
                <a:solidFill>
                  <a:prstClr val="black"/>
                </a:solidFill>
              </a:rPr>
              <a:t> </a:t>
            </a:r>
            <a:r>
              <a:rPr lang="nl-NL" sz="800" dirty="0" err="1">
                <a:solidFill>
                  <a:prstClr val="black"/>
                </a:solidFill>
              </a:rPr>
              <a:t>related</a:t>
            </a:r>
            <a:r>
              <a:rPr lang="nl-NL" sz="800" dirty="0">
                <a:solidFill>
                  <a:prstClr val="black"/>
                </a:solidFill>
              </a:rPr>
              <a:t> </a:t>
            </a:r>
            <a:r>
              <a:rPr lang="nl-NL" sz="800" dirty="0" err="1">
                <a:solidFill>
                  <a:prstClr val="black"/>
                </a:solidFill>
              </a:rPr>
              <a:t>functioning</a:t>
            </a:r>
            <a:r>
              <a:rPr lang="nl-NL" sz="800" dirty="0">
                <a:solidFill>
                  <a:prstClr val="black"/>
                </a:solidFill>
              </a:rPr>
              <a:t>- a </a:t>
            </a:r>
            <a:r>
              <a:rPr lang="nl-NL" sz="800" dirty="0" err="1">
                <a:solidFill>
                  <a:prstClr val="black"/>
                </a:solidFill>
              </a:rPr>
              <a:t>potential</a:t>
            </a:r>
            <a:r>
              <a:rPr lang="nl-NL" sz="800" dirty="0">
                <a:solidFill>
                  <a:prstClr val="black"/>
                </a:solidFill>
              </a:rPr>
              <a:t> </a:t>
            </a:r>
            <a:r>
              <a:rPr lang="nl-NL" sz="800" dirty="0" err="1">
                <a:solidFill>
                  <a:prstClr val="black"/>
                </a:solidFill>
              </a:rPr>
              <a:t>framework</a:t>
            </a:r>
            <a:r>
              <a:rPr lang="nl-NL" sz="800" dirty="0">
                <a:solidFill>
                  <a:prstClr val="black"/>
                </a:solidFill>
              </a:rPr>
              <a:t>. Dutton, G.N. &amp; Bax, M (Eds.), </a:t>
            </a:r>
            <a:r>
              <a:rPr lang="nl-NL" sz="800" i="1" dirty="0">
                <a:solidFill>
                  <a:prstClr val="black"/>
                </a:solidFill>
              </a:rPr>
              <a:t>Visual </a:t>
            </a:r>
            <a:r>
              <a:rPr lang="nl-NL" sz="800" i="1" dirty="0" err="1">
                <a:solidFill>
                  <a:prstClr val="black"/>
                </a:solidFill>
              </a:rPr>
              <a:t>impairment</a:t>
            </a:r>
            <a:r>
              <a:rPr lang="nl-NL" sz="800" i="1" dirty="0">
                <a:solidFill>
                  <a:prstClr val="black"/>
                </a:solidFill>
              </a:rPr>
              <a:t> in </a:t>
            </a:r>
            <a:r>
              <a:rPr lang="nl-NL" sz="800" i="1" dirty="0" err="1">
                <a:solidFill>
                  <a:prstClr val="black"/>
                </a:solidFill>
              </a:rPr>
              <a:t>children</a:t>
            </a:r>
            <a:r>
              <a:rPr lang="nl-NL" sz="800" i="1" dirty="0">
                <a:solidFill>
                  <a:prstClr val="black"/>
                </a:solidFill>
              </a:rPr>
              <a:t> </a:t>
            </a:r>
            <a:r>
              <a:rPr lang="nl-NL" sz="800" i="1" dirty="0" err="1">
                <a:solidFill>
                  <a:prstClr val="black"/>
                </a:solidFill>
              </a:rPr>
              <a:t>due</a:t>
            </a:r>
            <a:r>
              <a:rPr lang="nl-NL" sz="800" i="1" dirty="0">
                <a:solidFill>
                  <a:prstClr val="black"/>
                </a:solidFill>
              </a:rPr>
              <a:t> </a:t>
            </a:r>
            <a:r>
              <a:rPr lang="nl-NL" sz="800" i="1" dirty="0" err="1">
                <a:solidFill>
                  <a:prstClr val="black"/>
                </a:solidFill>
              </a:rPr>
              <a:t>to</a:t>
            </a:r>
            <a:r>
              <a:rPr lang="nl-NL" sz="800" i="1" dirty="0">
                <a:solidFill>
                  <a:prstClr val="black"/>
                </a:solidFill>
              </a:rPr>
              <a:t> </a:t>
            </a:r>
            <a:r>
              <a:rPr lang="nl-NL" sz="800" i="1" dirty="0" err="1">
                <a:solidFill>
                  <a:prstClr val="black"/>
                </a:solidFill>
              </a:rPr>
              <a:t>damage</a:t>
            </a:r>
            <a:r>
              <a:rPr lang="nl-NL" sz="800" i="1" dirty="0">
                <a:solidFill>
                  <a:prstClr val="black"/>
                </a:solidFill>
              </a:rPr>
              <a:t> </a:t>
            </a:r>
            <a:r>
              <a:rPr lang="nl-NL" sz="800" i="1" dirty="0" err="1">
                <a:solidFill>
                  <a:prstClr val="black"/>
                </a:solidFill>
              </a:rPr>
              <a:t>to</a:t>
            </a:r>
            <a:r>
              <a:rPr lang="nl-NL" sz="800" i="1" dirty="0">
                <a:solidFill>
                  <a:prstClr val="black"/>
                </a:solidFill>
              </a:rPr>
              <a:t> </a:t>
            </a:r>
            <a:r>
              <a:rPr lang="nl-NL" sz="800" i="1" dirty="0" err="1">
                <a:solidFill>
                  <a:prstClr val="black"/>
                </a:solidFill>
              </a:rPr>
              <a:t>the</a:t>
            </a:r>
            <a:r>
              <a:rPr lang="nl-NL" sz="800" i="1" dirty="0">
                <a:solidFill>
                  <a:prstClr val="black"/>
                </a:solidFill>
              </a:rPr>
              <a:t> </a:t>
            </a:r>
            <a:r>
              <a:rPr lang="nl-NL" sz="800" i="1" dirty="0" err="1">
                <a:solidFill>
                  <a:prstClr val="black"/>
                </a:solidFill>
              </a:rPr>
              <a:t>brain</a:t>
            </a:r>
            <a:r>
              <a:rPr lang="nl-NL" sz="800" i="1" dirty="0">
                <a:solidFill>
                  <a:prstClr val="black"/>
                </a:solidFill>
              </a:rPr>
              <a:t> </a:t>
            </a:r>
            <a:r>
              <a:rPr lang="nl-NL" sz="800" dirty="0">
                <a:solidFill>
                  <a:prstClr val="black"/>
                </a:solidFill>
              </a:rPr>
              <a:t>(pp 282-293)</a:t>
            </a:r>
            <a:r>
              <a:rPr lang="nl-NL" sz="800" i="1" dirty="0">
                <a:solidFill>
                  <a:prstClr val="black"/>
                </a:solidFill>
              </a:rPr>
              <a:t>.</a:t>
            </a:r>
            <a:r>
              <a:rPr lang="nl-NL" sz="800" dirty="0">
                <a:solidFill>
                  <a:prstClr val="black"/>
                </a:solidFill>
              </a:rPr>
              <a:t> Londen, UK, Mac Keith Press</a:t>
            </a:r>
          </a:p>
        </p:txBody>
      </p:sp>
    </p:spTree>
    <p:extLst>
      <p:ext uri="{BB962C8B-B14F-4D97-AF65-F5344CB8AC3E}">
        <p14:creationId xmlns:p14="http://schemas.microsoft.com/office/powerpoint/2010/main" val="190560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05451" y="1584376"/>
            <a:ext cx="9144000" cy="2387600"/>
          </a:xfrm>
        </p:spPr>
        <p:txBody>
          <a:bodyPr>
            <a:normAutofit/>
          </a:bodyPr>
          <a:lstStyle/>
          <a:p>
            <a:r>
              <a:rPr lang="nl-NL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</a:t>
            </a:r>
            <a:endParaRPr lang="nl-NL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9451" y="475792"/>
            <a:ext cx="3600000" cy="122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9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287638"/>
            <a:ext cx="10515600" cy="435133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nl-NL" altLang="nl-NL" dirty="0">
                <a:latin typeface="+mj-lt"/>
              </a:rPr>
              <a:t>Sub </a:t>
            </a:r>
            <a:r>
              <a:rPr lang="nl-NL" altLang="nl-NL" dirty="0" err="1">
                <a:latin typeface="+mj-lt"/>
              </a:rPr>
              <a:t>normal</a:t>
            </a:r>
            <a:r>
              <a:rPr lang="nl-NL" altLang="nl-NL" dirty="0">
                <a:latin typeface="+mj-lt"/>
              </a:rPr>
              <a:t> &gt; 0.3				34.2 %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nl-NL" altLang="nl-NL" dirty="0">
                <a:latin typeface="+mj-lt"/>
              </a:rPr>
              <a:t>Moderate VI (&gt;0.1en &lt;0.3)		</a:t>
            </a:r>
            <a:r>
              <a:rPr lang="nl-NL" altLang="nl-NL" dirty="0" smtClean="0">
                <a:latin typeface="+mj-lt"/>
              </a:rPr>
              <a:t>	28.8 </a:t>
            </a:r>
            <a:r>
              <a:rPr lang="nl-NL" altLang="nl-NL" dirty="0">
                <a:latin typeface="+mj-lt"/>
              </a:rPr>
              <a:t>%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nl-NL" altLang="nl-NL" dirty="0">
                <a:latin typeface="+mj-lt"/>
              </a:rPr>
              <a:t>Severe VI (&lt;0.1 en &gt;0.05)		</a:t>
            </a:r>
            <a:r>
              <a:rPr lang="nl-NL" altLang="nl-NL" dirty="0" smtClean="0">
                <a:latin typeface="+mj-lt"/>
              </a:rPr>
              <a:t>	13.7</a:t>
            </a:r>
            <a:r>
              <a:rPr lang="nl-NL" altLang="nl-NL" dirty="0">
                <a:latin typeface="+mj-lt"/>
              </a:rPr>
              <a:t>%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nl-NL" altLang="nl-NL" dirty="0" err="1">
                <a:latin typeface="+mj-lt"/>
              </a:rPr>
              <a:t>Profound</a:t>
            </a:r>
            <a:r>
              <a:rPr lang="nl-NL" altLang="nl-NL" dirty="0">
                <a:latin typeface="+mj-lt"/>
              </a:rPr>
              <a:t> VI (&lt;0.05 en &gt;0.02) 		  5.5%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nl-NL" altLang="nl-NL" dirty="0">
                <a:latin typeface="+mj-lt"/>
              </a:rPr>
              <a:t>No </a:t>
            </a:r>
            <a:r>
              <a:rPr lang="nl-NL" altLang="nl-NL" dirty="0" err="1">
                <a:latin typeface="+mj-lt"/>
              </a:rPr>
              <a:t>reliable</a:t>
            </a:r>
            <a:r>
              <a:rPr lang="nl-NL" altLang="nl-NL" dirty="0">
                <a:latin typeface="+mj-lt"/>
              </a:rPr>
              <a:t> assessment </a:t>
            </a:r>
            <a:r>
              <a:rPr lang="nl-NL" altLang="nl-NL" dirty="0" err="1">
                <a:latin typeface="+mj-lt"/>
              </a:rPr>
              <a:t>possible</a:t>
            </a:r>
            <a:r>
              <a:rPr lang="nl-NL" altLang="nl-NL" dirty="0">
                <a:latin typeface="+mj-lt"/>
              </a:rPr>
              <a:t>	</a:t>
            </a:r>
            <a:r>
              <a:rPr lang="nl-NL" altLang="nl-NL" dirty="0" smtClean="0">
                <a:latin typeface="+mj-lt"/>
              </a:rPr>
              <a:t>	15.1</a:t>
            </a:r>
            <a:r>
              <a:rPr lang="nl-NL" altLang="nl-NL" dirty="0">
                <a:latin typeface="+mj-lt"/>
              </a:rPr>
              <a:t>%</a:t>
            </a:r>
          </a:p>
          <a:p>
            <a:pPr>
              <a:defRPr/>
            </a:pPr>
            <a:endParaRPr lang="nl-NL" altLang="nl-NL" dirty="0">
              <a:latin typeface="+mj-lt"/>
            </a:endParaRPr>
          </a:p>
          <a:p>
            <a:pPr>
              <a:defRPr/>
            </a:pPr>
            <a:r>
              <a:rPr lang="nl-NL" altLang="nl-NL" dirty="0" err="1">
                <a:latin typeface="+mj-lt"/>
              </a:rPr>
              <a:t>Conclusion</a:t>
            </a:r>
            <a:r>
              <a:rPr lang="nl-NL" altLang="nl-NL" dirty="0">
                <a:latin typeface="+mj-lt"/>
              </a:rPr>
              <a:t>: 50,7% of </a:t>
            </a:r>
            <a:r>
              <a:rPr lang="nl-NL" altLang="nl-NL" dirty="0" err="1">
                <a:latin typeface="+mj-lt"/>
              </a:rPr>
              <a:t>the</a:t>
            </a:r>
            <a:r>
              <a:rPr lang="nl-NL" altLang="nl-NL" dirty="0">
                <a:latin typeface="+mj-lt"/>
              </a:rPr>
              <a:t> 73 </a:t>
            </a:r>
            <a:r>
              <a:rPr lang="nl-NL" altLang="nl-NL" dirty="0" err="1">
                <a:latin typeface="+mj-lt"/>
              </a:rPr>
              <a:t>children</a:t>
            </a:r>
            <a:r>
              <a:rPr lang="nl-NL" altLang="nl-NL" dirty="0">
                <a:latin typeface="+mj-lt"/>
              </a:rPr>
              <a:t> have </a:t>
            </a:r>
            <a:r>
              <a:rPr lang="nl-NL" altLang="nl-NL" dirty="0" err="1">
                <a:latin typeface="+mj-lt"/>
              </a:rPr>
              <a:t>measured</a:t>
            </a:r>
            <a:r>
              <a:rPr lang="nl-NL" altLang="nl-NL" dirty="0">
                <a:latin typeface="+mj-lt"/>
              </a:rPr>
              <a:t> VI (2,3,4)</a:t>
            </a:r>
          </a:p>
          <a:p>
            <a:pPr>
              <a:defRPr/>
            </a:pPr>
            <a:r>
              <a:rPr lang="nl-NL" altLang="nl-NL" dirty="0">
                <a:latin typeface="+mj-lt"/>
              </a:rPr>
              <a:t>15,1% (5) </a:t>
            </a:r>
            <a:r>
              <a:rPr lang="nl-NL" altLang="nl-NL" dirty="0" err="1">
                <a:latin typeface="+mj-lt"/>
              </a:rPr>
              <a:t>may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be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assumed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to</a:t>
            </a:r>
            <a:r>
              <a:rPr lang="nl-NL" altLang="nl-NL" dirty="0">
                <a:latin typeface="+mj-lt"/>
              </a:rPr>
              <a:t> have VI as well.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9451" y="475792"/>
            <a:ext cx="3600000" cy="1224490"/>
          </a:xfrm>
          <a:prstGeom prst="rect">
            <a:avLst/>
          </a:prstGeom>
        </p:spPr>
      </p:pic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838200" y="759690"/>
            <a:ext cx="7511251" cy="1325563"/>
          </a:xfrm>
        </p:spPr>
        <p:txBody>
          <a:bodyPr/>
          <a:lstStyle/>
          <a:p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 of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acuity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WHO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norms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056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t="6089" r="10394"/>
          <a:stretch/>
        </p:blipFill>
        <p:spPr>
          <a:xfrm>
            <a:off x="369454" y="679491"/>
            <a:ext cx="5140562" cy="4311180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3219" y="2203491"/>
            <a:ext cx="5822245" cy="3846327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607127" y="4713672"/>
            <a:ext cx="241992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sz="1200" b="1" dirty="0" smtClean="0"/>
              <a:t>Level of </a:t>
            </a:r>
            <a:r>
              <a:rPr lang="nl-NL" sz="1200" b="1" dirty="0" err="1" smtClean="0"/>
              <a:t>visual</a:t>
            </a:r>
            <a:r>
              <a:rPr lang="nl-NL" sz="1200" b="1" dirty="0" smtClean="0"/>
              <a:t> </a:t>
            </a:r>
            <a:r>
              <a:rPr lang="nl-NL" sz="1200" b="1" dirty="0" err="1" smtClean="0"/>
              <a:t>functioning</a:t>
            </a:r>
            <a:endParaRPr lang="nl-NL" sz="1200" b="1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9451" y="475792"/>
            <a:ext cx="3600000" cy="122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72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0074" y="708368"/>
            <a:ext cx="10515600" cy="1325563"/>
          </a:xfrm>
        </p:spPr>
        <p:txBody>
          <a:bodyPr/>
          <a:lstStyle/>
          <a:p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Ophthalmological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4710545" y="2881746"/>
            <a:ext cx="508000" cy="203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0929" y="2398246"/>
            <a:ext cx="7924720" cy="4786695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5218545" y="3368842"/>
            <a:ext cx="479611" cy="3080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9451" y="475792"/>
            <a:ext cx="3600000" cy="122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7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400083"/>
            <a:ext cx="10515600" cy="4351338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Highest prevalence N= 73</a:t>
            </a:r>
          </a:p>
          <a:p>
            <a:r>
              <a:rPr lang="en-US" dirty="0" smtClean="0">
                <a:latin typeface="+mj-lt"/>
              </a:rPr>
              <a:t>Variable Visual </a:t>
            </a:r>
            <a:r>
              <a:rPr lang="en-US" dirty="0" err="1" smtClean="0">
                <a:latin typeface="+mj-lt"/>
              </a:rPr>
              <a:t>Behaviour</a:t>
            </a:r>
            <a:r>
              <a:rPr lang="en-US" dirty="0" smtClean="0">
                <a:latin typeface="+mj-lt"/>
              </a:rPr>
              <a:t>	95.5 % </a:t>
            </a:r>
          </a:p>
          <a:p>
            <a:r>
              <a:rPr lang="en-US" dirty="0" smtClean="0">
                <a:latin typeface="+mj-lt"/>
              </a:rPr>
              <a:t>Cursory looks			83.5 % 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Lowest prevalence N= 73</a:t>
            </a:r>
          </a:p>
          <a:p>
            <a:r>
              <a:rPr lang="en-US" dirty="0" smtClean="0">
                <a:latin typeface="+mj-lt"/>
              </a:rPr>
              <a:t>No visual curiosity		52.1% </a:t>
            </a:r>
          </a:p>
          <a:p>
            <a:r>
              <a:rPr lang="en-US" dirty="0" smtClean="0">
                <a:latin typeface="+mj-lt"/>
              </a:rPr>
              <a:t>Staring into </a:t>
            </a:r>
            <a:r>
              <a:rPr lang="en-US" dirty="0" err="1" smtClean="0">
                <a:latin typeface="+mj-lt"/>
              </a:rPr>
              <a:t>lightsources</a:t>
            </a:r>
            <a:r>
              <a:rPr lang="en-US" dirty="0" smtClean="0">
                <a:latin typeface="+mj-lt"/>
              </a:rPr>
              <a:t> 	54.2%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6504" r="10159"/>
          <a:stretch/>
        </p:blipFill>
        <p:spPr>
          <a:xfrm>
            <a:off x="6579789" y="2282889"/>
            <a:ext cx="5504873" cy="4585726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7920132" y="6511714"/>
            <a:ext cx="241992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sz="1200" b="1" dirty="0" smtClean="0"/>
              <a:t>Total </a:t>
            </a:r>
            <a:r>
              <a:rPr lang="nl-NL" sz="1200" b="1" dirty="0" err="1" smtClean="0"/>
              <a:t>number</a:t>
            </a:r>
            <a:r>
              <a:rPr lang="nl-NL" sz="1200" b="1" dirty="0" smtClean="0"/>
              <a:t> of CVI </a:t>
            </a:r>
            <a:r>
              <a:rPr lang="nl-NL" sz="1200" b="1" dirty="0" err="1" smtClean="0"/>
              <a:t>Characteristics</a:t>
            </a:r>
            <a:endParaRPr lang="nl-NL" sz="1200" b="1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9451" y="475792"/>
            <a:ext cx="3600000" cy="1224490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838200" y="759690"/>
            <a:ext cx="10515600" cy="1325563"/>
          </a:xfrm>
        </p:spPr>
        <p:txBody>
          <a:bodyPr/>
          <a:lstStyle/>
          <a:p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CVI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588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nl-NL" altLang="nl-NL" sz="3200" b="1" dirty="0">
                  <a:latin typeface="+mj-lt"/>
                </a:endParaRPr>
              </a:p>
              <a:p>
                <a:pPr lvl="1"/>
                <a:r>
                  <a:rPr lang="nl-NL" altLang="nl-NL" sz="2600" u="sng" dirty="0" smtClean="0">
                    <a:latin typeface="+mj-lt"/>
                  </a:rPr>
                  <a:t>Visual </a:t>
                </a:r>
                <a:r>
                  <a:rPr lang="nl-NL" altLang="nl-NL" sz="2600" u="sng" dirty="0" err="1">
                    <a:latin typeface="+mj-lt"/>
                  </a:rPr>
                  <a:t>a</a:t>
                </a:r>
                <a:r>
                  <a:rPr lang="nl-NL" altLang="nl-NL" sz="2600" u="sng" dirty="0" err="1" smtClean="0">
                    <a:latin typeface="+mj-lt"/>
                  </a:rPr>
                  <a:t>cuity</a:t>
                </a:r>
                <a:r>
                  <a:rPr lang="nl-NL" altLang="nl-NL" sz="2600" u="sng" dirty="0" smtClean="0">
                    <a:latin typeface="+mj-lt"/>
                  </a:rPr>
                  <a:t> (TAC) </a:t>
                </a:r>
                <a:r>
                  <a:rPr lang="nl-NL" altLang="nl-NL" sz="2600" dirty="0" err="1" smtClean="0">
                    <a:latin typeface="+mj-lt"/>
                  </a:rPr>
                  <a:t>and</a:t>
                </a:r>
                <a:r>
                  <a:rPr lang="nl-NL" altLang="nl-NL" sz="2600" dirty="0" smtClean="0">
                    <a:latin typeface="+mj-lt"/>
                  </a:rPr>
                  <a:t> </a:t>
                </a:r>
                <a:r>
                  <a:rPr lang="nl-NL" altLang="nl-NL" sz="2600" u="sng" dirty="0" smtClean="0">
                    <a:latin typeface="+mj-lt"/>
                  </a:rPr>
                  <a:t>level of </a:t>
                </a:r>
                <a:r>
                  <a:rPr lang="nl-NL" altLang="nl-NL" sz="2600" u="sng" dirty="0" err="1" smtClean="0">
                    <a:latin typeface="+mj-lt"/>
                  </a:rPr>
                  <a:t>visual</a:t>
                </a:r>
                <a:r>
                  <a:rPr lang="nl-NL" altLang="nl-NL" sz="2600" u="sng" dirty="0" smtClean="0">
                    <a:latin typeface="+mj-lt"/>
                  </a:rPr>
                  <a:t> </a:t>
                </a:r>
                <a:r>
                  <a:rPr lang="nl-NL" altLang="nl-NL" sz="2600" u="sng" dirty="0" err="1" smtClean="0">
                    <a:latin typeface="+mj-lt"/>
                  </a:rPr>
                  <a:t>functioning</a:t>
                </a:r>
                <a:r>
                  <a:rPr lang="nl-NL" altLang="nl-NL" sz="2600" dirty="0" smtClean="0">
                    <a:latin typeface="+mj-lt"/>
                  </a:rPr>
                  <a:t>, </a:t>
                </a:r>
              </a:p>
              <a:p>
                <a:pPr marL="457200" lvl="1" indent="0">
                  <a:buNone/>
                </a:pPr>
                <a:r>
                  <a:rPr lang="nl-NL" sz="2600" dirty="0"/>
                  <a:t> </a:t>
                </a:r>
                <a:r>
                  <a:rPr lang="nl-NL" sz="2600" dirty="0" smtClean="0"/>
                  <a:t>  </a:t>
                </a:r>
                <a14:m>
                  <m:oMath xmlns:m="http://schemas.openxmlformats.org/officeDocument/2006/math">
                    <m:r>
                      <a:rPr lang="nl-NL" sz="2600" i="1" smtClean="0">
                        <a:latin typeface="Cambria Math"/>
                      </a:rPr>
                      <m:t>𝜏</m:t>
                    </m:r>
                  </m:oMath>
                </a14:m>
                <a:r>
                  <a:rPr lang="nl-NL" sz="2600" dirty="0" smtClean="0">
                    <a:latin typeface="+mj-lt"/>
                  </a:rPr>
                  <a:t> = .66, p≤ .001</a:t>
                </a:r>
              </a:p>
              <a:p>
                <a:pPr lvl="1"/>
                <a:endParaRPr lang="nl-NL" sz="2600" dirty="0" smtClean="0">
                  <a:latin typeface="+mj-lt"/>
                </a:endParaRPr>
              </a:p>
              <a:p>
                <a:pPr lvl="1"/>
                <a:r>
                  <a:rPr lang="en-US" altLang="nl-NL" sz="2600" u="sng" dirty="0" smtClean="0">
                    <a:latin typeface="+mj-lt"/>
                  </a:rPr>
                  <a:t>Visual acuity </a:t>
                </a:r>
                <a:r>
                  <a:rPr lang="en-US" altLang="nl-NL" sz="2600" dirty="0" smtClean="0">
                    <a:latin typeface="+mj-lt"/>
                  </a:rPr>
                  <a:t>and </a:t>
                </a:r>
                <a:r>
                  <a:rPr lang="en-US" altLang="nl-NL" sz="2600" u="sng" dirty="0" smtClean="0">
                    <a:latin typeface="+mj-lt"/>
                  </a:rPr>
                  <a:t>total number of characteristics of CVI</a:t>
                </a:r>
                <a:r>
                  <a:rPr lang="en-US" altLang="nl-NL" sz="2600" dirty="0" smtClean="0">
                    <a:latin typeface="+mj-lt"/>
                  </a:rPr>
                  <a:t>, </a:t>
                </a:r>
                <a:endParaRPr lang="nl-NL" sz="2600" i="1" dirty="0" smtClean="0">
                  <a:latin typeface="+mj-lt"/>
                </a:endParaRPr>
              </a:p>
              <a:p>
                <a:pPr marL="457200" lvl="1" indent="0">
                  <a:buNone/>
                </a:pPr>
                <a:r>
                  <a:rPr lang="nl-NL" sz="2600" dirty="0" smtClean="0"/>
                  <a:t>   </a:t>
                </a:r>
                <a14:m>
                  <m:oMath xmlns:m="http://schemas.openxmlformats.org/officeDocument/2006/math">
                    <m:r>
                      <a:rPr lang="nl-NL" sz="2600" i="1" smtClean="0">
                        <a:latin typeface="Cambria Math"/>
                      </a:rPr>
                      <m:t>𝜏</m:t>
                    </m:r>
                    <m:r>
                      <a:rPr lang="nl-NL" sz="260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nl-NL" sz="2600" dirty="0" smtClean="0">
                    <a:latin typeface="+mj-lt"/>
                  </a:rPr>
                  <a:t>= .49, </a:t>
                </a:r>
                <a:r>
                  <a:rPr lang="nl-NL" sz="2600" dirty="0">
                    <a:latin typeface="+mj-lt"/>
                  </a:rPr>
                  <a:t>p≤ .</a:t>
                </a:r>
                <a:r>
                  <a:rPr lang="nl-NL" sz="2600" dirty="0" smtClean="0">
                    <a:latin typeface="+mj-lt"/>
                  </a:rPr>
                  <a:t>001 </a:t>
                </a:r>
              </a:p>
              <a:p>
                <a:pPr lvl="1"/>
                <a:endParaRPr lang="nl-NL" sz="2800" dirty="0" smtClean="0">
                  <a:latin typeface="+mj-lt"/>
                </a:endParaRPr>
              </a:p>
              <a:p>
                <a:pPr lvl="1"/>
                <a:r>
                  <a:rPr lang="nl-NL" altLang="nl-NL" sz="2600" u="sng" dirty="0" smtClean="0">
                    <a:latin typeface="+mj-lt"/>
                  </a:rPr>
                  <a:t>levels of </a:t>
                </a:r>
                <a:r>
                  <a:rPr lang="nl-NL" altLang="nl-NL" sz="2600" u="sng" dirty="0" err="1" smtClean="0">
                    <a:latin typeface="+mj-lt"/>
                  </a:rPr>
                  <a:t>visual</a:t>
                </a:r>
                <a:r>
                  <a:rPr lang="nl-NL" altLang="nl-NL" sz="2600" u="sng" dirty="0" smtClean="0">
                    <a:latin typeface="+mj-lt"/>
                  </a:rPr>
                  <a:t> </a:t>
                </a:r>
                <a:r>
                  <a:rPr lang="nl-NL" altLang="nl-NL" sz="2600" u="sng" dirty="0" err="1" smtClean="0">
                    <a:latin typeface="+mj-lt"/>
                  </a:rPr>
                  <a:t>functioning</a:t>
                </a:r>
                <a:r>
                  <a:rPr lang="nl-NL" altLang="nl-NL" sz="2600" dirty="0" smtClean="0">
                    <a:latin typeface="+mj-lt"/>
                  </a:rPr>
                  <a:t> </a:t>
                </a:r>
                <a:r>
                  <a:rPr lang="nl-NL" altLang="nl-NL" sz="2600" dirty="0" err="1" smtClean="0">
                    <a:latin typeface="+mj-lt"/>
                  </a:rPr>
                  <a:t>and</a:t>
                </a:r>
                <a:r>
                  <a:rPr lang="nl-NL" altLang="nl-NL" sz="2600" dirty="0" smtClean="0">
                    <a:latin typeface="+mj-lt"/>
                  </a:rPr>
                  <a:t> </a:t>
                </a:r>
                <a:r>
                  <a:rPr lang="nl-NL" altLang="nl-NL" sz="2600" u="sng" dirty="0" err="1" smtClean="0">
                    <a:latin typeface="+mj-lt"/>
                  </a:rPr>
                  <a:t>total</a:t>
                </a:r>
                <a:r>
                  <a:rPr lang="nl-NL" altLang="nl-NL" sz="2600" u="sng" dirty="0" smtClean="0">
                    <a:latin typeface="+mj-lt"/>
                  </a:rPr>
                  <a:t> </a:t>
                </a:r>
                <a:r>
                  <a:rPr lang="nl-NL" altLang="nl-NL" sz="2600" u="sng" dirty="0" err="1" smtClean="0">
                    <a:latin typeface="+mj-lt"/>
                  </a:rPr>
                  <a:t>number</a:t>
                </a:r>
                <a:r>
                  <a:rPr lang="nl-NL" altLang="nl-NL" sz="2600" u="sng" dirty="0" smtClean="0">
                    <a:latin typeface="+mj-lt"/>
                  </a:rPr>
                  <a:t> of </a:t>
                </a:r>
                <a:r>
                  <a:rPr lang="nl-NL" altLang="nl-NL" sz="2600" u="sng" dirty="0" err="1" smtClean="0">
                    <a:latin typeface="+mj-lt"/>
                  </a:rPr>
                  <a:t>characteristics</a:t>
                </a:r>
                <a:r>
                  <a:rPr lang="nl-NL" altLang="nl-NL" sz="2600" u="sng" dirty="0" smtClean="0">
                    <a:latin typeface="+mj-lt"/>
                  </a:rPr>
                  <a:t> of CVI</a:t>
                </a:r>
                <a:r>
                  <a:rPr lang="nl-NL" altLang="nl-NL" sz="2600" dirty="0" smtClean="0">
                    <a:latin typeface="+mj-lt"/>
                  </a:rPr>
                  <a:t> </a:t>
                </a:r>
                <a:endParaRPr lang="nl-NL" sz="2600" i="1" dirty="0" smtClean="0">
                  <a:latin typeface="+mj-lt"/>
                </a:endParaRP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nl-NL" sz="2600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nl-NL" sz="2600" i="1" smtClean="0">
                        <a:latin typeface="Cambria Math"/>
                      </a:rPr>
                      <m:t>𝜏</m:t>
                    </m:r>
                    <m:r>
                      <a:rPr lang="nl-NL" sz="260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nl-NL" sz="2600" dirty="0">
                    <a:latin typeface="+mj-lt"/>
                  </a:rPr>
                  <a:t>= </a:t>
                </a:r>
                <a:r>
                  <a:rPr lang="en-US" altLang="nl-NL" sz="2600" dirty="0" smtClean="0">
                    <a:latin typeface="+mj-lt"/>
                  </a:rPr>
                  <a:t>-.59 </a:t>
                </a:r>
                <a:r>
                  <a:rPr lang="nl-NL" sz="2600" dirty="0">
                    <a:latin typeface="+mj-lt"/>
                  </a:rPr>
                  <a:t>p≤ .001</a:t>
                </a:r>
              </a:p>
              <a:p>
                <a:pPr lvl="1"/>
                <a:endParaRPr lang="nl-NL" altLang="nl-NL" dirty="0" smtClean="0"/>
              </a:p>
              <a:p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9451" y="475792"/>
            <a:ext cx="3600000" cy="1224490"/>
          </a:xfrm>
          <a:prstGeom prst="rect">
            <a:avLst/>
          </a:prstGeom>
        </p:spPr>
      </p:pic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838200" y="759690"/>
            <a:ext cx="10515600" cy="1325563"/>
          </a:xfrm>
        </p:spPr>
        <p:txBody>
          <a:bodyPr/>
          <a:lstStyle/>
          <a:p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Significant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correlations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940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57639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nl-NL" altLang="nl-NL" dirty="0" smtClean="0">
                <a:latin typeface="+mj-lt"/>
              </a:rPr>
              <a:t>The </a:t>
            </a:r>
            <a:r>
              <a:rPr lang="nl-NL" altLang="nl-NL" dirty="0">
                <a:latin typeface="+mj-lt"/>
              </a:rPr>
              <a:t>9 CVI-</a:t>
            </a:r>
            <a:r>
              <a:rPr lang="nl-NL" altLang="nl-NL" dirty="0" err="1">
                <a:latin typeface="+mj-lt"/>
              </a:rPr>
              <a:t>characteristics</a:t>
            </a:r>
            <a:r>
              <a:rPr lang="nl-NL" altLang="nl-NL" dirty="0">
                <a:latin typeface="+mj-lt"/>
              </a:rPr>
              <a:t> in </a:t>
            </a:r>
            <a:r>
              <a:rPr lang="nl-NL" altLang="nl-NL" dirty="0" err="1">
                <a:latin typeface="+mj-lt"/>
              </a:rPr>
              <a:t>combination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with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the</a:t>
            </a:r>
            <a:r>
              <a:rPr lang="nl-NL" altLang="nl-NL" dirty="0">
                <a:latin typeface="+mj-lt"/>
              </a:rPr>
              <a:t> levels of </a:t>
            </a:r>
            <a:r>
              <a:rPr lang="nl-NL" altLang="nl-NL" dirty="0" err="1">
                <a:latin typeface="+mj-lt"/>
              </a:rPr>
              <a:t>visual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 smtClean="0">
                <a:latin typeface="+mj-lt"/>
              </a:rPr>
              <a:t>functioning</a:t>
            </a:r>
            <a:r>
              <a:rPr lang="nl-NL" altLang="nl-NL" dirty="0" smtClean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and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the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formal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smtClean="0">
                <a:latin typeface="+mj-lt"/>
              </a:rPr>
              <a:t>assessment </a:t>
            </a:r>
            <a:r>
              <a:rPr lang="nl-NL" altLang="nl-NL" dirty="0" err="1">
                <a:latin typeface="+mj-lt"/>
              </a:rPr>
              <a:t>enhance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the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insight</a:t>
            </a:r>
            <a:r>
              <a:rPr lang="nl-NL" altLang="nl-NL" dirty="0">
                <a:latin typeface="+mj-lt"/>
              </a:rPr>
              <a:t> in </a:t>
            </a:r>
            <a:r>
              <a:rPr lang="nl-NL" altLang="nl-NL" dirty="0" err="1">
                <a:latin typeface="+mj-lt"/>
              </a:rPr>
              <a:t>the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childrens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visual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f</a:t>
            </a:r>
            <a:r>
              <a:rPr lang="nl-NL" altLang="nl-NL" dirty="0" err="1" smtClean="0">
                <a:latin typeface="+mj-lt"/>
              </a:rPr>
              <a:t>unctioning</a:t>
            </a:r>
            <a:endParaRPr lang="nl-NL" altLang="nl-NL" dirty="0">
              <a:latin typeface="+mj-lt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nl-NL" altLang="nl-NL" dirty="0">
                <a:latin typeface="+mj-lt"/>
              </a:rPr>
              <a:t> </a:t>
            </a:r>
          </a:p>
          <a:p>
            <a:pPr marL="0" indent="0">
              <a:buNone/>
              <a:defRPr/>
            </a:pPr>
            <a:r>
              <a:rPr lang="nl-NL" altLang="nl-NL" dirty="0">
                <a:latin typeface="+mj-lt"/>
              </a:rPr>
              <a:t>It </a:t>
            </a:r>
            <a:r>
              <a:rPr lang="nl-NL" altLang="nl-NL" dirty="0" err="1">
                <a:latin typeface="+mj-lt"/>
              </a:rPr>
              <a:t>gives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directions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for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further</a:t>
            </a:r>
            <a:r>
              <a:rPr lang="nl-NL" altLang="nl-NL" dirty="0">
                <a:latin typeface="+mj-lt"/>
              </a:rPr>
              <a:t> treatment </a:t>
            </a:r>
            <a:r>
              <a:rPr lang="nl-NL" altLang="nl-NL" dirty="0" err="1">
                <a:latin typeface="+mj-lt"/>
              </a:rPr>
              <a:t>and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advice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to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parents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and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carers</a:t>
            </a:r>
            <a:r>
              <a:rPr lang="nl-NL" altLang="nl-NL" dirty="0">
                <a:latin typeface="+mj-lt"/>
              </a:rPr>
              <a:t>. </a:t>
            </a:r>
          </a:p>
          <a:p>
            <a:pPr>
              <a:defRPr/>
            </a:pPr>
            <a:endParaRPr lang="nl-NL" altLang="nl-NL" dirty="0">
              <a:latin typeface="+mj-lt"/>
            </a:endParaRPr>
          </a:p>
          <a:p>
            <a:pPr marL="0" indent="0">
              <a:buNone/>
              <a:defRPr/>
            </a:pPr>
            <a:r>
              <a:rPr lang="nl-NL" altLang="nl-NL" dirty="0">
                <a:latin typeface="+mj-lt"/>
              </a:rPr>
              <a:t>Goal: </a:t>
            </a:r>
            <a:r>
              <a:rPr lang="nl-NL" altLang="nl-NL" dirty="0" err="1">
                <a:latin typeface="+mj-lt"/>
              </a:rPr>
              <a:t>improve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our</a:t>
            </a:r>
            <a:r>
              <a:rPr lang="nl-NL" altLang="nl-NL" dirty="0">
                <a:latin typeface="+mj-lt"/>
              </a:rPr>
              <a:t> tools </a:t>
            </a:r>
            <a:r>
              <a:rPr lang="nl-NL" altLang="nl-NL" dirty="0" err="1">
                <a:latin typeface="+mj-lt"/>
              </a:rPr>
              <a:t>and</a:t>
            </a:r>
            <a:r>
              <a:rPr lang="nl-NL" altLang="nl-NL" dirty="0">
                <a:latin typeface="+mj-lt"/>
              </a:rPr>
              <a:t> make </a:t>
            </a:r>
            <a:r>
              <a:rPr lang="nl-NL" altLang="nl-NL" dirty="0" err="1">
                <a:latin typeface="+mj-lt"/>
              </a:rPr>
              <a:t>them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reliable</a:t>
            </a:r>
            <a:endParaRPr lang="nl-NL" altLang="nl-NL" dirty="0">
              <a:latin typeface="+mj-lt"/>
            </a:endParaRPr>
          </a:p>
          <a:p>
            <a:pPr marL="0" indent="0">
              <a:buNone/>
            </a:pPr>
            <a:endParaRPr lang="nl-NL" altLang="nl-NL" sz="3600" dirty="0" smtClean="0">
              <a:latin typeface="+mj-lt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9451" y="475792"/>
            <a:ext cx="3600000" cy="1224490"/>
          </a:xfrm>
          <a:prstGeom prst="rect">
            <a:avLst/>
          </a:prstGeom>
        </p:spPr>
      </p:pic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838200" y="759690"/>
            <a:ext cx="10515600" cy="1325563"/>
          </a:xfrm>
        </p:spPr>
        <p:txBody>
          <a:bodyPr/>
          <a:lstStyle/>
          <a:p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research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449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nl-NL" altLang="nl-NL" dirty="0" smtClean="0">
              <a:latin typeface="+mj-lt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9451" y="475792"/>
            <a:ext cx="3600000" cy="1224490"/>
          </a:xfrm>
          <a:prstGeom prst="rect">
            <a:avLst/>
          </a:prstGeom>
        </p:spPr>
      </p:pic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838200" y="759690"/>
            <a:ext cx="10515600" cy="1325563"/>
          </a:xfrm>
        </p:spPr>
        <p:txBody>
          <a:bodyPr/>
          <a:lstStyle/>
          <a:p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home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message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237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261053"/>
            <a:ext cx="10515600" cy="1325563"/>
          </a:xfrm>
        </p:spPr>
        <p:txBody>
          <a:bodyPr>
            <a:noAutofit/>
          </a:bodyPr>
          <a:lstStyle/>
          <a:p>
            <a:r>
              <a:rPr lang="nl-NL" altLang="nl-NL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</a:t>
            </a:r>
            <a:r>
              <a:rPr lang="nl-NL" altLang="nl-NL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altLang="nl-NL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nl-NL" altLang="nl-NL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altLang="nl-NL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nl-NL" altLang="nl-NL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altLang="nl-NL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nl-NL" altLang="nl-NL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attention</a:t>
            </a:r>
            <a:r>
              <a:rPr lang="nl-NL" altLang="nl-NL" sz="7200" dirty="0"/>
              <a:t/>
            </a:r>
            <a:br>
              <a:rPr lang="nl-NL" altLang="nl-NL" sz="7200" dirty="0"/>
            </a:br>
            <a:endParaRPr lang="nl-NL" sz="7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586615"/>
            <a:ext cx="8933873" cy="389731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nl-NL" altLang="nl-NL" sz="1900" dirty="0" err="1" smtClean="0"/>
              <a:t>This</a:t>
            </a:r>
            <a:r>
              <a:rPr lang="nl-NL" altLang="nl-NL" sz="1900" dirty="0" smtClean="0"/>
              <a:t> project is in </a:t>
            </a:r>
            <a:r>
              <a:rPr lang="nl-NL" altLang="nl-NL" sz="1900" dirty="0"/>
              <a:t>cooperation </a:t>
            </a:r>
            <a:r>
              <a:rPr lang="nl-NL" altLang="nl-NL" sz="1900" dirty="0" err="1"/>
              <a:t>with</a:t>
            </a:r>
            <a:r>
              <a:rPr lang="nl-NL" altLang="nl-NL" sz="1900" dirty="0"/>
              <a:t>:</a:t>
            </a:r>
          </a:p>
          <a:p>
            <a:pPr marL="342900" indent="-342900">
              <a:defRPr/>
            </a:pPr>
            <a:r>
              <a:rPr lang="en-US" altLang="nl-NL" sz="1900" dirty="0"/>
              <a:t>University of Groningen, department of Special Needs Education and  Youth Care, Annette van der </a:t>
            </a:r>
            <a:r>
              <a:rPr lang="en-US" altLang="nl-NL" sz="1900" dirty="0" err="1"/>
              <a:t>Putten</a:t>
            </a:r>
            <a:endParaRPr lang="en-US" altLang="nl-NL" sz="1900" dirty="0"/>
          </a:p>
          <a:p>
            <a:pPr marL="342900" indent="-342900">
              <a:defRPr/>
            </a:pPr>
            <a:r>
              <a:rPr lang="en-US" altLang="nl-NL" sz="1900" dirty="0" err="1"/>
              <a:t>Radboud</a:t>
            </a:r>
            <a:r>
              <a:rPr lang="en-US" altLang="nl-NL" sz="1900" dirty="0"/>
              <a:t> University Nijmegen, department  of Special Education: Learning and Development, Bert </a:t>
            </a:r>
            <a:r>
              <a:rPr lang="en-US" altLang="nl-NL" sz="1900" dirty="0" err="1"/>
              <a:t>Steenbergen</a:t>
            </a:r>
            <a:r>
              <a:rPr lang="en-US" altLang="nl-NL" sz="1900" dirty="0"/>
              <a:t> </a:t>
            </a:r>
          </a:p>
          <a:p>
            <a:pPr marL="342900" indent="-342900">
              <a:defRPr/>
            </a:pPr>
            <a:r>
              <a:rPr lang="en-US" altLang="nl-NL" sz="1900" dirty="0" err="1"/>
              <a:t>Bartimeus</a:t>
            </a:r>
            <a:r>
              <a:rPr lang="en-US" altLang="nl-NL" sz="1900" dirty="0"/>
              <a:t>, specialist </a:t>
            </a:r>
            <a:r>
              <a:rPr lang="en-US" altLang="nl-NL" sz="1900" dirty="0" err="1"/>
              <a:t>centre</a:t>
            </a:r>
            <a:r>
              <a:rPr lang="en-US" altLang="nl-NL" sz="1900" dirty="0"/>
              <a:t> for blind and visually impaired people in the Netherlands, </a:t>
            </a:r>
            <a:r>
              <a:rPr lang="en-US" altLang="nl-NL" sz="1900" dirty="0" err="1"/>
              <a:t>Mies</a:t>
            </a:r>
            <a:r>
              <a:rPr lang="en-US" altLang="nl-NL" sz="1900" dirty="0"/>
              <a:t> van </a:t>
            </a:r>
            <a:r>
              <a:rPr lang="en-US" altLang="nl-NL" sz="1900" dirty="0" err="1"/>
              <a:t>Genderen</a:t>
            </a:r>
            <a:endParaRPr lang="en-US" altLang="nl-NL" sz="1900" dirty="0"/>
          </a:p>
          <a:p>
            <a:pPr marL="0" indent="0">
              <a:buNone/>
            </a:pPr>
            <a:endParaRPr lang="nl-NL" sz="1200" dirty="0" smtClean="0"/>
          </a:p>
          <a:p>
            <a:pPr marL="0" indent="0">
              <a:buNone/>
            </a:pPr>
            <a:r>
              <a:rPr lang="nl-NL" sz="1600" dirty="0" smtClean="0"/>
              <a:t>For contact:</a:t>
            </a:r>
          </a:p>
          <a:p>
            <a:pPr marL="0" indent="0">
              <a:buNone/>
            </a:pPr>
            <a:r>
              <a:rPr lang="nl-NL" sz="1600" dirty="0" smtClean="0"/>
              <a:t>marjoleinwallroth@visio.org</a:t>
            </a:r>
          </a:p>
          <a:p>
            <a:pPr marL="0" indent="0">
              <a:buNone/>
            </a:pPr>
            <a:r>
              <a:rPr lang="nl-NL" sz="1600" dirty="0" smtClean="0"/>
              <a:t>mariekesteendam@visio.org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6828" y="5259437"/>
            <a:ext cx="3600000" cy="122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25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759690"/>
            <a:ext cx="10515600" cy="1325563"/>
          </a:xfrm>
        </p:spPr>
        <p:txBody>
          <a:bodyPr/>
          <a:lstStyle/>
          <a:p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situation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167370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nl-NL" altLang="nl-NL" dirty="0">
                <a:latin typeface="+mj-lt"/>
              </a:rPr>
              <a:t>Data </a:t>
            </a:r>
            <a:r>
              <a:rPr lang="nl-NL" altLang="nl-NL" dirty="0" err="1">
                <a:latin typeface="+mj-lt"/>
              </a:rPr>
              <a:t>from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i="1" dirty="0" err="1">
                <a:latin typeface="+mj-lt"/>
              </a:rPr>
              <a:t>just</a:t>
            </a:r>
            <a:r>
              <a:rPr lang="nl-NL" altLang="nl-NL" dirty="0">
                <a:latin typeface="+mj-lt"/>
              </a:rPr>
              <a:t> a </a:t>
            </a:r>
            <a:r>
              <a:rPr lang="nl-NL" altLang="nl-NL" dirty="0" err="1">
                <a:latin typeface="+mj-lt"/>
              </a:rPr>
              <a:t>Formal</a:t>
            </a:r>
            <a:r>
              <a:rPr lang="nl-NL" altLang="nl-NL" dirty="0">
                <a:latin typeface="+mj-lt"/>
              </a:rPr>
              <a:t> Visual Assessments (</a:t>
            </a:r>
            <a:r>
              <a:rPr lang="nl-NL" altLang="nl-NL" dirty="0" err="1">
                <a:latin typeface="+mj-lt"/>
              </a:rPr>
              <a:t>by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an</a:t>
            </a:r>
            <a:r>
              <a:rPr lang="nl-NL" altLang="nl-NL" dirty="0">
                <a:latin typeface="+mj-lt"/>
              </a:rPr>
              <a:t> orthoptist </a:t>
            </a:r>
            <a:r>
              <a:rPr lang="nl-NL" altLang="nl-NL" dirty="0" err="1">
                <a:latin typeface="+mj-lt"/>
              </a:rPr>
              <a:t>and</a:t>
            </a:r>
            <a:r>
              <a:rPr lang="nl-NL" altLang="nl-NL" dirty="0">
                <a:latin typeface="+mj-lt"/>
              </a:rPr>
              <a:t>/or </a:t>
            </a:r>
            <a:r>
              <a:rPr lang="nl-NL" altLang="nl-NL" dirty="0" err="1">
                <a:latin typeface="+mj-lt"/>
              </a:rPr>
              <a:t>ophthalmologist</a:t>
            </a:r>
            <a:r>
              <a:rPr lang="nl-NL" altLang="nl-NL" dirty="0">
                <a:latin typeface="+mj-lt"/>
              </a:rPr>
              <a:t>) do </a:t>
            </a:r>
            <a:r>
              <a:rPr lang="nl-NL" altLang="nl-NL" dirty="0" err="1">
                <a:latin typeface="+mj-lt"/>
              </a:rPr>
              <a:t>not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provide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the</a:t>
            </a:r>
            <a:r>
              <a:rPr lang="nl-NL" altLang="nl-NL" dirty="0">
                <a:latin typeface="+mj-lt"/>
              </a:rPr>
              <a:t> full picture of </a:t>
            </a:r>
            <a:r>
              <a:rPr lang="nl-NL" altLang="nl-NL" dirty="0" err="1">
                <a:latin typeface="+mj-lt"/>
              </a:rPr>
              <a:t>the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visual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functioning</a:t>
            </a:r>
            <a:r>
              <a:rPr lang="nl-NL" altLang="nl-NL" dirty="0">
                <a:latin typeface="+mj-lt"/>
              </a:rPr>
              <a:t> of these </a:t>
            </a:r>
            <a:r>
              <a:rPr lang="nl-NL" altLang="nl-NL" dirty="0" err="1">
                <a:latin typeface="+mj-lt"/>
              </a:rPr>
              <a:t>children</a:t>
            </a:r>
            <a:r>
              <a:rPr lang="nl-NL" altLang="nl-NL" dirty="0">
                <a:latin typeface="+mj-lt"/>
              </a:rPr>
              <a:t> in </a:t>
            </a:r>
            <a:r>
              <a:rPr lang="nl-NL" altLang="nl-NL" dirty="0" err="1">
                <a:latin typeface="+mj-lt"/>
              </a:rPr>
              <a:t>daily</a:t>
            </a:r>
            <a:r>
              <a:rPr lang="nl-NL" altLang="nl-NL" dirty="0">
                <a:latin typeface="+mj-lt"/>
              </a:rPr>
              <a:t> life.</a:t>
            </a:r>
          </a:p>
          <a:p>
            <a:pPr>
              <a:defRPr/>
            </a:pPr>
            <a:r>
              <a:rPr lang="nl-NL" altLang="nl-NL" dirty="0" smtClean="0">
                <a:latin typeface="+mj-lt"/>
              </a:rPr>
              <a:t>A </a:t>
            </a:r>
            <a:r>
              <a:rPr lang="nl-NL" altLang="nl-NL" dirty="0" err="1">
                <a:latin typeface="+mj-lt"/>
              </a:rPr>
              <a:t>reliable</a:t>
            </a:r>
            <a:r>
              <a:rPr lang="nl-NL" altLang="nl-NL" dirty="0">
                <a:latin typeface="+mj-lt"/>
              </a:rPr>
              <a:t> instrument </a:t>
            </a:r>
            <a:r>
              <a:rPr lang="nl-NL" altLang="nl-NL" dirty="0" err="1">
                <a:latin typeface="+mj-lt"/>
              </a:rPr>
              <a:t>to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assess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children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with</a:t>
            </a:r>
            <a:r>
              <a:rPr lang="nl-NL" altLang="nl-NL" dirty="0">
                <a:latin typeface="+mj-lt"/>
              </a:rPr>
              <a:t> CVI </a:t>
            </a:r>
            <a:r>
              <a:rPr lang="nl-NL" altLang="nl-NL" dirty="0" err="1">
                <a:latin typeface="+mj-lt"/>
              </a:rPr>
              <a:t>and</a:t>
            </a:r>
            <a:r>
              <a:rPr lang="nl-NL" altLang="nl-NL" dirty="0">
                <a:latin typeface="+mj-lt"/>
              </a:rPr>
              <a:t> PIMD has </a:t>
            </a:r>
            <a:r>
              <a:rPr lang="nl-NL" altLang="nl-NL" dirty="0" err="1">
                <a:latin typeface="+mj-lt"/>
              </a:rPr>
              <a:t>not</a:t>
            </a:r>
            <a:r>
              <a:rPr lang="nl-NL" altLang="nl-NL" dirty="0">
                <a:latin typeface="+mj-lt"/>
              </a:rPr>
              <a:t> been </a:t>
            </a:r>
            <a:r>
              <a:rPr lang="nl-NL" altLang="nl-NL" dirty="0" err="1">
                <a:latin typeface="+mj-lt"/>
              </a:rPr>
              <a:t>developed</a:t>
            </a:r>
            <a:r>
              <a:rPr lang="nl-NL" altLang="nl-NL" dirty="0">
                <a:latin typeface="+mj-lt"/>
              </a:rPr>
              <a:t> </a:t>
            </a:r>
            <a:r>
              <a:rPr lang="nl-NL" altLang="nl-NL" dirty="0" err="1">
                <a:latin typeface="+mj-lt"/>
              </a:rPr>
              <a:t>yet</a:t>
            </a:r>
            <a:r>
              <a:rPr lang="nl-NL" altLang="nl-NL" dirty="0">
                <a:latin typeface="+mj-lt"/>
              </a:rPr>
              <a:t>. </a:t>
            </a:r>
            <a:endParaRPr lang="nl-NL" altLang="nl-NL" dirty="0" smtClean="0">
              <a:latin typeface="+mj-lt"/>
            </a:endParaRPr>
          </a:p>
          <a:p>
            <a:pPr>
              <a:defRPr/>
            </a:pPr>
            <a:r>
              <a:rPr lang="en-US" altLang="nl-NL" dirty="0">
                <a:latin typeface="+mj-lt"/>
              </a:rPr>
              <a:t>The aim of our study is to </a:t>
            </a:r>
            <a:r>
              <a:rPr lang="en-US" altLang="nl-NL" dirty="0" smtClean="0">
                <a:latin typeface="+mj-lt"/>
              </a:rPr>
              <a:t>obtain </a:t>
            </a:r>
            <a:r>
              <a:rPr lang="en-US" altLang="nl-NL" dirty="0">
                <a:latin typeface="+mj-lt"/>
              </a:rPr>
              <a:t>more insight </a:t>
            </a:r>
            <a:r>
              <a:rPr lang="en-US" altLang="nl-NL" dirty="0" smtClean="0">
                <a:latin typeface="+mj-lt"/>
              </a:rPr>
              <a:t>in </a:t>
            </a:r>
            <a:r>
              <a:rPr lang="en-US" altLang="nl-NL" dirty="0">
                <a:latin typeface="+mj-lt"/>
              </a:rPr>
              <a:t>the visual functioning of each </a:t>
            </a:r>
            <a:r>
              <a:rPr lang="en-US" altLang="nl-NL" dirty="0" smtClean="0">
                <a:latin typeface="+mj-lt"/>
              </a:rPr>
              <a:t>child which could serve </a:t>
            </a:r>
            <a:r>
              <a:rPr lang="en-US" altLang="nl-NL" dirty="0">
                <a:latin typeface="+mj-lt"/>
              </a:rPr>
              <a:t>as a basis for intervention.</a:t>
            </a:r>
          </a:p>
          <a:p>
            <a:pPr>
              <a:defRPr/>
            </a:pPr>
            <a:endParaRPr lang="en-US" altLang="nl-NL" dirty="0">
              <a:latin typeface="+mj-lt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9451" y="475792"/>
            <a:ext cx="3600000" cy="122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18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9451" y="475792"/>
            <a:ext cx="3600000" cy="122449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519764" y="2431802"/>
            <a:ext cx="109291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 smtClean="0"/>
              <a:t>Colebrander, A. (2010). </a:t>
            </a:r>
            <a:r>
              <a:rPr lang="nl-NL" sz="800" dirty="0" err="1" smtClean="0"/>
              <a:t>Towards</a:t>
            </a:r>
            <a:r>
              <a:rPr lang="nl-NL" sz="800" dirty="0" smtClean="0"/>
              <a:t> </a:t>
            </a:r>
            <a:r>
              <a:rPr lang="nl-NL" sz="800" dirty="0" err="1" smtClean="0"/>
              <a:t>the</a:t>
            </a:r>
            <a:r>
              <a:rPr lang="nl-NL" sz="800" dirty="0" smtClean="0"/>
              <a:t> development of a </a:t>
            </a:r>
            <a:r>
              <a:rPr lang="nl-NL" sz="800" dirty="0" err="1" smtClean="0"/>
              <a:t>classification</a:t>
            </a:r>
            <a:r>
              <a:rPr lang="nl-NL" sz="800" dirty="0" smtClean="0"/>
              <a:t> of </a:t>
            </a:r>
            <a:r>
              <a:rPr lang="nl-NL" sz="800" dirty="0" err="1" smtClean="0"/>
              <a:t>vision</a:t>
            </a:r>
            <a:r>
              <a:rPr lang="nl-NL" sz="800" dirty="0" smtClean="0"/>
              <a:t> </a:t>
            </a:r>
            <a:r>
              <a:rPr lang="nl-NL" sz="800" dirty="0" err="1" smtClean="0"/>
              <a:t>related</a:t>
            </a:r>
            <a:r>
              <a:rPr lang="nl-NL" sz="800" dirty="0" smtClean="0"/>
              <a:t> </a:t>
            </a:r>
            <a:r>
              <a:rPr lang="nl-NL" sz="800" dirty="0" err="1" smtClean="0"/>
              <a:t>functioning</a:t>
            </a:r>
            <a:r>
              <a:rPr lang="nl-NL" sz="800" dirty="0" smtClean="0"/>
              <a:t>- a </a:t>
            </a:r>
            <a:r>
              <a:rPr lang="nl-NL" sz="800" dirty="0" err="1" smtClean="0"/>
              <a:t>potential</a:t>
            </a:r>
            <a:r>
              <a:rPr lang="nl-NL" sz="800" dirty="0" smtClean="0"/>
              <a:t> </a:t>
            </a:r>
            <a:r>
              <a:rPr lang="nl-NL" sz="800" dirty="0" err="1" smtClean="0"/>
              <a:t>framework</a:t>
            </a:r>
            <a:r>
              <a:rPr lang="nl-NL" sz="800" dirty="0" smtClean="0"/>
              <a:t>. Dutton, G.N. &amp; Bax, M (Eds.), </a:t>
            </a:r>
            <a:r>
              <a:rPr lang="nl-NL" sz="800" i="1" dirty="0" smtClean="0"/>
              <a:t>Visual </a:t>
            </a:r>
            <a:r>
              <a:rPr lang="nl-NL" sz="800" i="1" dirty="0" err="1" smtClean="0"/>
              <a:t>impairment</a:t>
            </a:r>
            <a:r>
              <a:rPr lang="nl-NL" sz="800" i="1" dirty="0" smtClean="0"/>
              <a:t> in </a:t>
            </a:r>
            <a:r>
              <a:rPr lang="nl-NL" sz="800" i="1" dirty="0" err="1" smtClean="0"/>
              <a:t>children</a:t>
            </a:r>
            <a:r>
              <a:rPr lang="nl-NL" sz="800" i="1" dirty="0" smtClean="0"/>
              <a:t> </a:t>
            </a:r>
            <a:r>
              <a:rPr lang="nl-NL" sz="800" i="1" dirty="0" err="1" smtClean="0"/>
              <a:t>due</a:t>
            </a:r>
            <a:r>
              <a:rPr lang="nl-NL" sz="800" i="1" dirty="0" smtClean="0"/>
              <a:t> </a:t>
            </a:r>
            <a:r>
              <a:rPr lang="nl-NL" sz="800" i="1" dirty="0" err="1" smtClean="0"/>
              <a:t>to</a:t>
            </a:r>
            <a:r>
              <a:rPr lang="nl-NL" sz="800" i="1" dirty="0" smtClean="0"/>
              <a:t> </a:t>
            </a:r>
            <a:r>
              <a:rPr lang="nl-NL" sz="800" i="1" dirty="0" err="1" smtClean="0"/>
              <a:t>damage</a:t>
            </a:r>
            <a:r>
              <a:rPr lang="nl-NL" sz="800" i="1" dirty="0" smtClean="0"/>
              <a:t> </a:t>
            </a:r>
            <a:r>
              <a:rPr lang="nl-NL" sz="800" i="1" dirty="0" err="1" smtClean="0"/>
              <a:t>to</a:t>
            </a:r>
            <a:r>
              <a:rPr lang="nl-NL" sz="800" i="1" dirty="0" smtClean="0"/>
              <a:t> </a:t>
            </a:r>
            <a:r>
              <a:rPr lang="nl-NL" sz="800" i="1" dirty="0" err="1" smtClean="0"/>
              <a:t>the</a:t>
            </a:r>
            <a:r>
              <a:rPr lang="nl-NL" sz="800" i="1" dirty="0" smtClean="0"/>
              <a:t> </a:t>
            </a:r>
            <a:r>
              <a:rPr lang="nl-NL" sz="800" i="1" dirty="0" err="1" smtClean="0"/>
              <a:t>brain</a:t>
            </a:r>
            <a:r>
              <a:rPr lang="nl-NL" sz="800" i="1" dirty="0" smtClean="0"/>
              <a:t> </a:t>
            </a:r>
            <a:r>
              <a:rPr lang="nl-NL" sz="800" dirty="0" smtClean="0"/>
              <a:t>(pp 282-293)</a:t>
            </a:r>
            <a:r>
              <a:rPr lang="nl-NL" sz="800" i="1" dirty="0" smtClean="0"/>
              <a:t>.</a:t>
            </a:r>
            <a:r>
              <a:rPr lang="nl-NL" sz="800" dirty="0" smtClean="0"/>
              <a:t> Londen, UK, Mac Keith Press</a:t>
            </a:r>
            <a:endParaRPr lang="nl-NL" sz="800" dirty="0"/>
          </a:p>
        </p:txBody>
      </p:sp>
    </p:spTree>
    <p:extLst>
      <p:ext uri="{BB962C8B-B14F-4D97-AF65-F5344CB8AC3E}">
        <p14:creationId xmlns:p14="http://schemas.microsoft.com/office/powerpoint/2010/main" val="3218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826327"/>
            <a:ext cx="10515600" cy="3350636"/>
          </a:xfrm>
        </p:spPr>
        <p:txBody>
          <a:bodyPr/>
          <a:lstStyle/>
          <a:p>
            <a:r>
              <a:rPr lang="nl-NL" altLang="nl-NL" dirty="0" smtClean="0">
                <a:latin typeface="+mj-lt"/>
              </a:rPr>
              <a:t>Research </a:t>
            </a:r>
            <a:r>
              <a:rPr lang="nl-NL" altLang="nl-NL" dirty="0" err="1" smtClean="0">
                <a:latin typeface="+mj-lt"/>
              </a:rPr>
              <a:t>analysing</a:t>
            </a:r>
            <a:r>
              <a:rPr lang="nl-NL" altLang="nl-NL" dirty="0" smtClean="0">
                <a:latin typeface="+mj-lt"/>
              </a:rPr>
              <a:t> </a:t>
            </a:r>
            <a:r>
              <a:rPr lang="nl-NL" altLang="nl-NL" dirty="0" err="1" smtClean="0">
                <a:latin typeface="+mj-lt"/>
              </a:rPr>
              <a:t>existing</a:t>
            </a:r>
            <a:r>
              <a:rPr lang="nl-NL" altLang="nl-NL" dirty="0" smtClean="0">
                <a:latin typeface="+mj-lt"/>
              </a:rPr>
              <a:t> files of </a:t>
            </a:r>
            <a:r>
              <a:rPr lang="nl-NL" altLang="nl-NL" dirty="0" err="1" smtClean="0">
                <a:latin typeface="+mj-lt"/>
              </a:rPr>
              <a:t>children</a:t>
            </a:r>
            <a:r>
              <a:rPr lang="nl-NL" altLang="nl-NL" dirty="0" smtClean="0">
                <a:latin typeface="+mj-lt"/>
              </a:rPr>
              <a:t> </a:t>
            </a:r>
            <a:r>
              <a:rPr lang="nl-NL" altLang="nl-NL" dirty="0" err="1" smtClean="0">
                <a:latin typeface="+mj-lt"/>
              </a:rPr>
              <a:t>with</a:t>
            </a:r>
            <a:r>
              <a:rPr lang="nl-NL" altLang="nl-NL" dirty="0" smtClean="0">
                <a:latin typeface="+mj-lt"/>
              </a:rPr>
              <a:t> PIMD</a:t>
            </a:r>
          </a:p>
          <a:p>
            <a:endParaRPr lang="nl-NL" altLang="nl-NL" dirty="0" smtClean="0">
              <a:latin typeface="+mj-lt"/>
            </a:endParaRPr>
          </a:p>
          <a:p>
            <a:r>
              <a:rPr lang="nl-NL" altLang="nl-NL" dirty="0" err="1" smtClean="0">
                <a:latin typeface="+mj-lt"/>
              </a:rPr>
              <a:t>Developing</a:t>
            </a:r>
            <a:r>
              <a:rPr lang="nl-NL" altLang="nl-NL" dirty="0" smtClean="0">
                <a:latin typeface="+mj-lt"/>
              </a:rPr>
              <a:t> </a:t>
            </a:r>
            <a:r>
              <a:rPr lang="nl-NL" altLang="nl-NL" dirty="0" err="1" smtClean="0">
                <a:latin typeface="+mj-lt"/>
              </a:rPr>
              <a:t>and</a:t>
            </a:r>
            <a:r>
              <a:rPr lang="nl-NL" altLang="nl-NL" dirty="0" smtClean="0">
                <a:latin typeface="+mj-lt"/>
              </a:rPr>
              <a:t> </a:t>
            </a:r>
            <a:r>
              <a:rPr lang="nl-NL" altLang="nl-NL" dirty="0" err="1" smtClean="0">
                <a:latin typeface="+mj-lt"/>
              </a:rPr>
              <a:t>implementing</a:t>
            </a:r>
            <a:r>
              <a:rPr lang="nl-NL" altLang="nl-NL" dirty="0" smtClean="0">
                <a:latin typeface="+mj-lt"/>
              </a:rPr>
              <a:t> Visual Assessment </a:t>
            </a:r>
            <a:r>
              <a:rPr lang="nl-NL" altLang="nl-NL" dirty="0" err="1" smtClean="0">
                <a:latin typeface="+mj-lt"/>
              </a:rPr>
              <a:t>Scales</a:t>
            </a:r>
            <a:r>
              <a:rPr lang="nl-NL" altLang="nl-NL" dirty="0" smtClean="0">
                <a:latin typeface="+mj-lt"/>
              </a:rPr>
              <a:t> as a base </a:t>
            </a:r>
            <a:r>
              <a:rPr lang="nl-NL" altLang="nl-NL" dirty="0" err="1" smtClean="0">
                <a:latin typeface="+mj-lt"/>
              </a:rPr>
              <a:t>for</a:t>
            </a:r>
            <a:r>
              <a:rPr lang="nl-NL" altLang="nl-NL" dirty="0" smtClean="0">
                <a:latin typeface="+mj-lt"/>
              </a:rPr>
              <a:t> </a:t>
            </a:r>
            <a:r>
              <a:rPr lang="nl-NL" altLang="nl-NL" dirty="0" err="1" smtClean="0">
                <a:latin typeface="+mj-lt"/>
              </a:rPr>
              <a:t>intervention</a:t>
            </a:r>
            <a:r>
              <a:rPr lang="nl-NL" altLang="nl-NL" dirty="0" smtClean="0">
                <a:latin typeface="+mj-lt"/>
              </a:rPr>
              <a:t> in case of CVI in persons </a:t>
            </a:r>
            <a:r>
              <a:rPr lang="nl-NL" altLang="nl-NL" dirty="0" err="1" smtClean="0">
                <a:latin typeface="+mj-lt"/>
              </a:rPr>
              <a:t>with</a:t>
            </a:r>
            <a:r>
              <a:rPr lang="nl-NL" altLang="nl-NL" dirty="0" smtClean="0">
                <a:latin typeface="+mj-lt"/>
              </a:rPr>
              <a:t> PIMD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9451" y="475792"/>
            <a:ext cx="3600000" cy="1224490"/>
          </a:xfrm>
          <a:prstGeom prst="rect">
            <a:avLst/>
          </a:prstGeom>
        </p:spPr>
      </p:pic>
      <p:sp>
        <p:nvSpPr>
          <p:cNvPr id="7" name="Titel 1"/>
          <p:cNvSpPr txBox="1">
            <a:spLocks/>
          </p:cNvSpPr>
          <p:nvPr/>
        </p:nvSpPr>
        <p:spPr>
          <a:xfrm>
            <a:off x="838200" y="75969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itel 1"/>
          <p:cNvSpPr txBox="1">
            <a:spLocks/>
          </p:cNvSpPr>
          <p:nvPr/>
        </p:nvSpPr>
        <p:spPr>
          <a:xfrm>
            <a:off x="990600" y="91209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tiered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project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18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Tijdelijke aanduiding voor inhoud 1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3439" y="394635"/>
            <a:ext cx="9666303" cy="6348020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9451" y="475792"/>
            <a:ext cx="3600000" cy="1224490"/>
          </a:xfrm>
          <a:prstGeom prst="rect">
            <a:avLst/>
          </a:prstGeom>
        </p:spPr>
      </p:pic>
      <p:sp>
        <p:nvSpPr>
          <p:cNvPr id="18" name="Tekstvak 17"/>
          <p:cNvSpPr txBox="1"/>
          <p:nvPr/>
        </p:nvSpPr>
        <p:spPr>
          <a:xfrm>
            <a:off x="192505" y="279132"/>
            <a:ext cx="2358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</a:t>
            </a:r>
            <a:r>
              <a:rPr lang="nl-NL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omplexity</a:t>
            </a:r>
            <a:endParaRPr lang="nl-N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727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nl-NL" dirty="0" smtClean="0">
                <a:latin typeface="+mj-lt"/>
              </a:rPr>
              <a:t>1.An </a:t>
            </a:r>
            <a:r>
              <a:rPr lang="en-US" altLang="nl-NL" dirty="0">
                <a:latin typeface="+mj-lt"/>
              </a:rPr>
              <a:t>eye examination cannot fully explain the child’s use of vision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nl-NL" dirty="0">
                <a:latin typeface="+mj-lt"/>
              </a:rPr>
              <a:t>2.A history or presence of neurological problems, even when the child’s brain imaging studies may appear normal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nl-NL" dirty="0">
                <a:latin typeface="+mj-lt"/>
              </a:rPr>
              <a:t>3.The presence of the behavioral or visual responses of  CVI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nl-NL" sz="2000" dirty="0" smtClean="0">
                <a:latin typeface="+mj-lt"/>
              </a:rPr>
              <a:t>(Roman-</a:t>
            </a:r>
            <a:r>
              <a:rPr lang="en-US" altLang="nl-NL" sz="2000" dirty="0" err="1" smtClean="0">
                <a:latin typeface="+mj-lt"/>
              </a:rPr>
              <a:t>Lantzy</a:t>
            </a:r>
            <a:r>
              <a:rPr lang="en-US" altLang="nl-NL" sz="2000" dirty="0" smtClean="0">
                <a:latin typeface="+mj-lt"/>
              </a:rPr>
              <a:t> e.a.2010)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altLang="nl-NL" sz="2000" dirty="0" smtClean="0">
              <a:latin typeface="+mj-lt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nl-NL" sz="3200" i="1" dirty="0" smtClean="0">
                <a:latin typeface="+mj-lt"/>
              </a:rPr>
              <a:t>CVI: a spectrum or umbrella disorder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9451" y="475792"/>
            <a:ext cx="3600000" cy="1224490"/>
          </a:xfrm>
          <a:prstGeom prst="rect">
            <a:avLst/>
          </a:prstGeom>
        </p:spPr>
      </p:pic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838200" y="759690"/>
            <a:ext cx="10515600" cy="1325563"/>
          </a:xfrm>
        </p:spPr>
        <p:txBody>
          <a:bodyPr/>
          <a:lstStyle/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working</a:t>
            </a:r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</a:t>
            </a:r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CVI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854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36915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nl-NL" altLang="nl-NL" dirty="0" smtClean="0">
                <a:latin typeface="+mj-lt"/>
              </a:rPr>
              <a:t>Visual assessments of 73 </a:t>
            </a:r>
            <a:r>
              <a:rPr lang="nl-NL" altLang="nl-NL" dirty="0" err="1" smtClean="0">
                <a:latin typeface="+mj-lt"/>
              </a:rPr>
              <a:t>children</a:t>
            </a:r>
            <a:r>
              <a:rPr lang="nl-NL" altLang="nl-NL" dirty="0" smtClean="0">
                <a:latin typeface="+mj-lt"/>
              </a:rPr>
              <a:t> </a:t>
            </a:r>
            <a:r>
              <a:rPr lang="nl-NL" altLang="nl-NL" dirty="0" err="1" smtClean="0">
                <a:latin typeface="+mj-lt"/>
              </a:rPr>
              <a:t>with</a:t>
            </a:r>
            <a:r>
              <a:rPr lang="nl-NL" altLang="nl-NL" dirty="0" smtClean="0">
                <a:latin typeface="+mj-lt"/>
              </a:rPr>
              <a:t> PIMD</a:t>
            </a:r>
          </a:p>
          <a:p>
            <a:pPr>
              <a:lnSpc>
                <a:spcPct val="110000"/>
              </a:lnSpc>
              <a:defRPr/>
            </a:pPr>
            <a:r>
              <a:rPr lang="nl-NL" dirty="0" smtClean="0">
                <a:latin typeface="+mj-lt"/>
              </a:rPr>
              <a:t>3 </a:t>
            </a:r>
            <a:r>
              <a:rPr lang="nl-NL" dirty="0" err="1">
                <a:latin typeface="+mj-lt"/>
              </a:rPr>
              <a:t>specialized</a:t>
            </a:r>
            <a:r>
              <a:rPr lang="nl-NL" dirty="0">
                <a:latin typeface="+mj-lt"/>
              </a:rPr>
              <a:t> </a:t>
            </a:r>
            <a:r>
              <a:rPr lang="nl-NL" dirty="0" err="1">
                <a:latin typeface="+mj-lt"/>
              </a:rPr>
              <a:t>Daycare</a:t>
            </a:r>
            <a:r>
              <a:rPr lang="nl-NL" dirty="0">
                <a:latin typeface="+mj-lt"/>
              </a:rPr>
              <a:t> </a:t>
            </a:r>
            <a:r>
              <a:rPr lang="nl-NL" dirty="0" err="1" smtClean="0">
                <a:latin typeface="+mj-lt"/>
              </a:rPr>
              <a:t>Centres</a:t>
            </a:r>
            <a:endParaRPr lang="nl-NL" dirty="0" smtClean="0">
              <a:latin typeface="+mj-lt"/>
            </a:endParaRPr>
          </a:p>
          <a:p>
            <a:pPr>
              <a:lnSpc>
                <a:spcPct val="110000"/>
              </a:lnSpc>
              <a:defRPr/>
            </a:pPr>
            <a:r>
              <a:rPr lang="nl-NL" dirty="0" smtClean="0">
                <a:latin typeface="+mj-lt"/>
              </a:rPr>
              <a:t>Data </a:t>
            </a:r>
            <a:r>
              <a:rPr lang="nl-NL" dirty="0" err="1">
                <a:latin typeface="+mj-lt"/>
              </a:rPr>
              <a:t>from</a:t>
            </a:r>
            <a:r>
              <a:rPr lang="nl-NL" dirty="0">
                <a:latin typeface="+mj-lt"/>
              </a:rPr>
              <a:t> </a:t>
            </a:r>
            <a:r>
              <a:rPr lang="nl-NL" dirty="0" err="1">
                <a:latin typeface="+mj-lt"/>
              </a:rPr>
              <a:t>formal</a:t>
            </a:r>
            <a:r>
              <a:rPr lang="nl-NL" dirty="0">
                <a:latin typeface="+mj-lt"/>
              </a:rPr>
              <a:t> Visual </a:t>
            </a:r>
            <a:r>
              <a:rPr lang="nl-NL" dirty="0" smtClean="0">
                <a:latin typeface="+mj-lt"/>
              </a:rPr>
              <a:t>Assessment</a:t>
            </a:r>
            <a:endParaRPr lang="nl-NL" dirty="0">
              <a:latin typeface="+mj-lt"/>
            </a:endParaRPr>
          </a:p>
          <a:p>
            <a:pPr>
              <a:lnSpc>
                <a:spcPct val="110000"/>
              </a:lnSpc>
              <a:defRPr/>
            </a:pPr>
            <a:r>
              <a:rPr lang="nl-NL" dirty="0" err="1" smtClean="0">
                <a:latin typeface="+mj-lt"/>
              </a:rPr>
              <a:t>Medical</a:t>
            </a:r>
            <a:r>
              <a:rPr lang="nl-NL" dirty="0" smtClean="0">
                <a:latin typeface="+mj-lt"/>
              </a:rPr>
              <a:t> </a:t>
            </a:r>
            <a:r>
              <a:rPr lang="nl-NL" dirty="0">
                <a:latin typeface="+mj-lt"/>
              </a:rPr>
              <a:t>records </a:t>
            </a:r>
            <a:r>
              <a:rPr lang="nl-NL" dirty="0" err="1">
                <a:latin typeface="+mj-lt"/>
              </a:rPr>
              <a:t>about</a:t>
            </a:r>
            <a:r>
              <a:rPr lang="nl-NL" dirty="0">
                <a:latin typeface="+mj-lt"/>
              </a:rPr>
              <a:t> </a:t>
            </a:r>
            <a:r>
              <a:rPr lang="nl-NL" dirty="0" err="1">
                <a:latin typeface="+mj-lt"/>
              </a:rPr>
              <a:t>general</a:t>
            </a:r>
            <a:r>
              <a:rPr lang="nl-NL" dirty="0">
                <a:latin typeface="+mj-lt"/>
              </a:rPr>
              <a:t> </a:t>
            </a:r>
            <a:r>
              <a:rPr lang="nl-NL" dirty="0" err="1">
                <a:latin typeface="+mj-lt"/>
              </a:rPr>
              <a:t>medical</a:t>
            </a:r>
            <a:r>
              <a:rPr lang="nl-NL" dirty="0">
                <a:latin typeface="+mj-lt"/>
              </a:rPr>
              <a:t> diagnosis, </a:t>
            </a:r>
            <a:r>
              <a:rPr lang="nl-NL" dirty="0" err="1">
                <a:latin typeface="+mj-lt"/>
              </a:rPr>
              <a:t>ophthalmology</a:t>
            </a:r>
            <a:r>
              <a:rPr lang="nl-NL" dirty="0">
                <a:latin typeface="+mj-lt"/>
              </a:rPr>
              <a:t>, </a:t>
            </a:r>
            <a:r>
              <a:rPr lang="nl-NL" dirty="0" err="1">
                <a:latin typeface="+mj-lt"/>
              </a:rPr>
              <a:t>epilepsy</a:t>
            </a:r>
            <a:r>
              <a:rPr lang="nl-NL" dirty="0">
                <a:latin typeface="+mj-lt"/>
              </a:rPr>
              <a:t> </a:t>
            </a:r>
          </a:p>
          <a:p>
            <a:pPr>
              <a:lnSpc>
                <a:spcPct val="110000"/>
              </a:lnSpc>
              <a:defRPr/>
            </a:pPr>
            <a:r>
              <a:rPr lang="nl-NL" dirty="0" smtClean="0">
                <a:latin typeface="+mj-lt"/>
              </a:rPr>
              <a:t>GMFCS </a:t>
            </a:r>
            <a:r>
              <a:rPr lang="nl-NL" dirty="0">
                <a:latin typeface="+mj-lt"/>
              </a:rPr>
              <a:t>(motor </a:t>
            </a:r>
            <a:r>
              <a:rPr lang="nl-NL" dirty="0" err="1">
                <a:latin typeface="+mj-lt"/>
              </a:rPr>
              <a:t>developmental</a:t>
            </a:r>
            <a:r>
              <a:rPr lang="nl-NL" dirty="0">
                <a:latin typeface="+mj-lt"/>
              </a:rPr>
              <a:t> </a:t>
            </a:r>
            <a:r>
              <a:rPr lang="nl-NL" dirty="0" err="1">
                <a:latin typeface="+mj-lt"/>
              </a:rPr>
              <a:t>scales</a:t>
            </a:r>
            <a:r>
              <a:rPr lang="nl-NL" dirty="0" smtClean="0">
                <a:latin typeface="+mj-lt"/>
              </a:rPr>
              <a:t>)</a:t>
            </a:r>
          </a:p>
          <a:p>
            <a:pPr>
              <a:lnSpc>
                <a:spcPct val="110000"/>
              </a:lnSpc>
              <a:defRPr/>
            </a:pP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9451" y="475792"/>
            <a:ext cx="3600000" cy="1224490"/>
          </a:xfrm>
          <a:prstGeom prst="rect">
            <a:avLst/>
          </a:prstGeom>
        </p:spPr>
      </p:pic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838200" y="759690"/>
            <a:ext cx="10515600" cy="1325563"/>
          </a:xfrm>
        </p:spPr>
        <p:txBody>
          <a:bodyPr/>
          <a:lstStyle/>
          <a:p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(1)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650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576396"/>
            <a:ext cx="10515600" cy="4351338"/>
          </a:xfrm>
        </p:spPr>
        <p:txBody>
          <a:bodyPr>
            <a:normAutofit/>
          </a:bodyPr>
          <a:lstStyle/>
          <a:p>
            <a:r>
              <a:rPr lang="nl-NL" altLang="nl-NL" dirty="0" smtClean="0">
                <a:latin typeface="+mj-lt"/>
              </a:rPr>
              <a:t>Gender:	Male 56,2% </a:t>
            </a:r>
            <a:r>
              <a:rPr lang="nl-NL" altLang="nl-NL" dirty="0" err="1" smtClean="0">
                <a:latin typeface="+mj-lt"/>
              </a:rPr>
              <a:t>Female</a:t>
            </a:r>
            <a:r>
              <a:rPr lang="nl-NL" altLang="nl-NL" dirty="0" smtClean="0">
                <a:latin typeface="+mj-lt"/>
              </a:rPr>
              <a:t> 43,8%</a:t>
            </a:r>
          </a:p>
          <a:p>
            <a:endParaRPr lang="nl-NL" altLang="nl-NL" dirty="0" smtClean="0">
              <a:latin typeface="+mj-lt"/>
            </a:endParaRPr>
          </a:p>
          <a:p>
            <a:r>
              <a:rPr lang="nl-NL" altLang="nl-NL" dirty="0" smtClean="0">
                <a:latin typeface="+mj-lt"/>
              </a:rPr>
              <a:t>Age: </a:t>
            </a:r>
            <a:r>
              <a:rPr lang="nl-NL" altLang="nl-NL" dirty="0" err="1" smtClean="0">
                <a:latin typeface="+mj-lt"/>
              </a:rPr>
              <a:t>Between</a:t>
            </a:r>
            <a:r>
              <a:rPr lang="nl-NL" altLang="nl-NL" dirty="0" smtClean="0">
                <a:latin typeface="+mj-lt"/>
              </a:rPr>
              <a:t> 2.5 </a:t>
            </a:r>
            <a:r>
              <a:rPr lang="nl-NL" altLang="nl-NL" dirty="0" err="1" smtClean="0">
                <a:latin typeface="+mj-lt"/>
              </a:rPr>
              <a:t>and</a:t>
            </a:r>
            <a:r>
              <a:rPr lang="nl-NL" altLang="nl-NL" dirty="0" smtClean="0">
                <a:latin typeface="+mj-lt"/>
              </a:rPr>
              <a:t> 22.6 (</a:t>
            </a:r>
            <a:r>
              <a:rPr lang="nl-NL" altLang="nl-NL" dirty="0" err="1" smtClean="0">
                <a:latin typeface="+mj-lt"/>
              </a:rPr>
              <a:t>mean</a:t>
            </a:r>
            <a:r>
              <a:rPr lang="nl-NL" altLang="nl-NL" dirty="0" smtClean="0">
                <a:latin typeface="+mj-lt"/>
              </a:rPr>
              <a:t> 9.3 </a:t>
            </a:r>
            <a:r>
              <a:rPr lang="nl-NL" altLang="nl-NL" dirty="0" err="1" smtClean="0">
                <a:latin typeface="+mj-lt"/>
              </a:rPr>
              <a:t>years</a:t>
            </a:r>
            <a:r>
              <a:rPr lang="nl-NL" altLang="nl-NL" dirty="0" smtClean="0">
                <a:latin typeface="+mj-lt"/>
              </a:rPr>
              <a:t>) </a:t>
            </a:r>
          </a:p>
          <a:p>
            <a:pPr marL="0" indent="0">
              <a:buNone/>
            </a:pPr>
            <a:endParaRPr lang="nl-NL" altLang="nl-NL" dirty="0" smtClean="0">
              <a:latin typeface="+mj-lt"/>
            </a:endParaRPr>
          </a:p>
          <a:p>
            <a:r>
              <a:rPr lang="nl-NL" altLang="nl-NL" dirty="0" err="1" smtClean="0">
                <a:latin typeface="+mj-lt"/>
              </a:rPr>
              <a:t>Epilepsy</a:t>
            </a:r>
            <a:r>
              <a:rPr lang="nl-NL" altLang="nl-NL" dirty="0" smtClean="0">
                <a:latin typeface="+mj-lt"/>
              </a:rPr>
              <a:t> (N=72 ): 72,2%</a:t>
            </a:r>
          </a:p>
          <a:p>
            <a:endParaRPr lang="nl-NL" altLang="nl-NL" dirty="0" smtClean="0">
              <a:latin typeface="+mj-lt"/>
            </a:endParaRPr>
          </a:p>
          <a:p>
            <a:r>
              <a:rPr lang="nl-NL" altLang="nl-NL" dirty="0" err="1" smtClean="0">
                <a:latin typeface="+mj-lt"/>
              </a:rPr>
              <a:t>Auditory</a:t>
            </a:r>
            <a:r>
              <a:rPr lang="nl-NL" altLang="nl-NL" dirty="0" smtClean="0">
                <a:latin typeface="+mj-lt"/>
              </a:rPr>
              <a:t> </a:t>
            </a:r>
            <a:r>
              <a:rPr lang="nl-NL" altLang="nl-NL" dirty="0" err="1" smtClean="0">
                <a:latin typeface="+mj-lt"/>
              </a:rPr>
              <a:t>impairment</a:t>
            </a:r>
            <a:r>
              <a:rPr lang="nl-NL" altLang="nl-NL" dirty="0" smtClean="0">
                <a:latin typeface="+mj-lt"/>
              </a:rPr>
              <a:t> (N=70): 8,6%</a:t>
            </a:r>
            <a:endParaRPr lang="nl-NL" dirty="0">
              <a:latin typeface="+mj-lt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9451" y="475792"/>
            <a:ext cx="3600000" cy="1224490"/>
          </a:xfrm>
          <a:prstGeom prst="rect">
            <a:avLst/>
          </a:prstGeom>
        </p:spPr>
      </p:pic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838200" y="759690"/>
            <a:ext cx="10515600" cy="1325563"/>
          </a:xfrm>
        </p:spPr>
        <p:txBody>
          <a:bodyPr/>
          <a:lstStyle/>
          <a:p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(2) N=73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408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653397"/>
            <a:ext cx="10515600" cy="4351338"/>
          </a:xfrm>
        </p:spPr>
        <p:txBody>
          <a:bodyPr/>
          <a:lstStyle/>
          <a:p>
            <a:pPr lvl="1"/>
            <a:r>
              <a:rPr lang="nl-NL" altLang="nl-NL" dirty="0" smtClean="0">
                <a:latin typeface="+mj-lt"/>
              </a:rPr>
              <a:t>Information </a:t>
            </a:r>
            <a:r>
              <a:rPr lang="nl-NL" altLang="nl-NL" dirty="0" err="1" smtClean="0">
                <a:latin typeface="+mj-lt"/>
              </a:rPr>
              <a:t>gathered</a:t>
            </a:r>
            <a:r>
              <a:rPr lang="nl-NL" altLang="nl-NL" dirty="0" smtClean="0">
                <a:latin typeface="+mj-lt"/>
              </a:rPr>
              <a:t> in </a:t>
            </a:r>
            <a:r>
              <a:rPr lang="nl-NL" altLang="nl-NL" dirty="0" err="1" smtClean="0">
                <a:latin typeface="+mj-lt"/>
              </a:rPr>
              <a:t>observation</a:t>
            </a:r>
            <a:r>
              <a:rPr lang="nl-NL" altLang="nl-NL" dirty="0" smtClean="0">
                <a:latin typeface="+mj-lt"/>
              </a:rPr>
              <a:t> has been </a:t>
            </a:r>
            <a:r>
              <a:rPr lang="nl-NL" altLang="nl-NL" dirty="0" err="1" smtClean="0">
                <a:latin typeface="+mj-lt"/>
              </a:rPr>
              <a:t>structured</a:t>
            </a:r>
            <a:r>
              <a:rPr lang="nl-NL" altLang="nl-NL" dirty="0" smtClean="0">
                <a:latin typeface="+mj-lt"/>
              </a:rPr>
              <a:t> </a:t>
            </a:r>
            <a:r>
              <a:rPr lang="nl-NL" altLang="nl-NL" dirty="0" err="1" smtClean="0">
                <a:latin typeface="+mj-lt"/>
              </a:rPr>
              <a:t>into</a:t>
            </a:r>
            <a:r>
              <a:rPr lang="nl-NL" altLang="nl-NL" dirty="0" smtClean="0">
                <a:latin typeface="+mj-lt"/>
              </a:rPr>
              <a:t> 2 </a:t>
            </a:r>
            <a:r>
              <a:rPr lang="nl-NL" altLang="nl-NL" dirty="0" err="1" smtClean="0">
                <a:latin typeface="+mj-lt"/>
              </a:rPr>
              <a:t>forms</a:t>
            </a:r>
            <a:r>
              <a:rPr lang="nl-NL" altLang="nl-NL" dirty="0" smtClean="0">
                <a:latin typeface="+mj-lt"/>
              </a:rPr>
              <a:t>:</a:t>
            </a:r>
          </a:p>
          <a:p>
            <a:pPr lvl="1"/>
            <a:endParaRPr lang="nl-NL" altLang="nl-NL" dirty="0" smtClean="0">
              <a:latin typeface="+mj-lt"/>
            </a:endParaRPr>
          </a:p>
          <a:p>
            <a:pPr lvl="1"/>
            <a:r>
              <a:rPr lang="nl-NL" altLang="nl-NL" dirty="0" err="1" smtClean="0">
                <a:latin typeface="+mj-lt"/>
              </a:rPr>
              <a:t>Characteristics</a:t>
            </a:r>
            <a:r>
              <a:rPr lang="nl-NL" altLang="nl-NL" dirty="0" smtClean="0">
                <a:latin typeface="+mj-lt"/>
              </a:rPr>
              <a:t> of CVI (</a:t>
            </a:r>
            <a:r>
              <a:rPr lang="nl-NL" altLang="nl-NL" dirty="0" err="1" smtClean="0">
                <a:latin typeface="+mj-lt"/>
              </a:rPr>
              <a:t>derived</a:t>
            </a:r>
            <a:r>
              <a:rPr lang="nl-NL" altLang="nl-NL" dirty="0" smtClean="0">
                <a:latin typeface="+mj-lt"/>
              </a:rPr>
              <a:t> </a:t>
            </a:r>
            <a:r>
              <a:rPr lang="nl-NL" altLang="nl-NL" dirty="0" err="1" smtClean="0">
                <a:latin typeface="+mj-lt"/>
              </a:rPr>
              <a:t>from</a:t>
            </a:r>
            <a:r>
              <a:rPr lang="nl-NL" altLang="nl-NL" dirty="0" smtClean="0">
                <a:latin typeface="+mj-lt"/>
              </a:rPr>
              <a:t> </a:t>
            </a:r>
            <a:r>
              <a:rPr lang="nl-NL" altLang="nl-NL" dirty="0" err="1" smtClean="0">
                <a:latin typeface="+mj-lt"/>
              </a:rPr>
              <a:t>literature</a:t>
            </a:r>
            <a:r>
              <a:rPr lang="nl-NL" altLang="nl-NL" dirty="0" smtClean="0">
                <a:latin typeface="+mj-lt"/>
              </a:rPr>
              <a:t> </a:t>
            </a:r>
            <a:r>
              <a:rPr lang="nl-NL" altLang="nl-NL" dirty="0" err="1" smtClean="0">
                <a:latin typeface="+mj-lt"/>
              </a:rPr>
              <a:t>and</a:t>
            </a:r>
            <a:r>
              <a:rPr lang="nl-NL" altLang="nl-NL" dirty="0" smtClean="0">
                <a:latin typeface="+mj-lt"/>
              </a:rPr>
              <a:t> CVI-experts)</a:t>
            </a:r>
          </a:p>
          <a:p>
            <a:pPr lvl="1"/>
            <a:r>
              <a:rPr lang="nl-NL" altLang="nl-NL" dirty="0" smtClean="0">
                <a:latin typeface="+mj-lt"/>
              </a:rPr>
              <a:t>Levels of Visual </a:t>
            </a:r>
            <a:r>
              <a:rPr lang="nl-NL" altLang="nl-NL" dirty="0" err="1" smtClean="0">
                <a:latin typeface="+mj-lt"/>
              </a:rPr>
              <a:t>Functioning</a:t>
            </a:r>
            <a:r>
              <a:rPr lang="nl-NL" altLang="nl-NL" dirty="0" smtClean="0">
                <a:latin typeface="+mj-lt"/>
              </a:rPr>
              <a:t> (PIMD)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9451" y="475792"/>
            <a:ext cx="3600000" cy="1224490"/>
          </a:xfrm>
          <a:prstGeom prst="rect">
            <a:avLst/>
          </a:prstGeom>
        </p:spPr>
      </p:pic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838200" y="759690"/>
            <a:ext cx="10515600" cy="1325563"/>
          </a:xfrm>
        </p:spPr>
        <p:txBody>
          <a:bodyPr/>
          <a:lstStyle/>
          <a:p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Structured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observations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36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7304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nl-NL" altLang="nl-NL" sz="2200" dirty="0">
                <a:latin typeface="+mj-lt"/>
              </a:rPr>
              <a:t>1. No </a:t>
            </a:r>
            <a:r>
              <a:rPr lang="nl-NL" altLang="nl-NL" sz="2200" dirty="0" err="1">
                <a:latin typeface="+mj-lt"/>
              </a:rPr>
              <a:t>visual</a:t>
            </a:r>
            <a:r>
              <a:rPr lang="nl-NL" altLang="nl-NL" sz="2200" dirty="0">
                <a:latin typeface="+mj-lt"/>
              </a:rPr>
              <a:t> </a:t>
            </a:r>
            <a:r>
              <a:rPr lang="nl-NL" altLang="nl-NL" sz="2200" dirty="0" err="1">
                <a:latin typeface="+mj-lt"/>
              </a:rPr>
              <a:t>curiosity</a:t>
            </a:r>
            <a:endParaRPr lang="nl-NL" altLang="nl-NL" sz="2200" dirty="0">
              <a:latin typeface="+mj-lt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altLang="nl-NL" sz="2200" dirty="0">
                <a:latin typeface="+mj-lt"/>
              </a:rPr>
              <a:t>2. </a:t>
            </a:r>
            <a:r>
              <a:rPr lang="nl-NL" altLang="nl-NL" sz="2200" dirty="0" err="1">
                <a:latin typeface="+mj-lt"/>
              </a:rPr>
              <a:t>Looking</a:t>
            </a:r>
            <a:r>
              <a:rPr lang="nl-NL" altLang="nl-NL" sz="2200" dirty="0">
                <a:latin typeface="+mj-lt"/>
              </a:rPr>
              <a:t> </a:t>
            </a:r>
            <a:r>
              <a:rPr lang="nl-NL" altLang="nl-NL" sz="2200" dirty="0" err="1">
                <a:latin typeface="+mj-lt"/>
              </a:rPr>
              <a:t>away</a:t>
            </a:r>
            <a:r>
              <a:rPr lang="nl-NL" altLang="nl-NL" sz="2200" dirty="0">
                <a:latin typeface="+mj-lt"/>
              </a:rPr>
              <a:t> </a:t>
            </a:r>
            <a:r>
              <a:rPr lang="nl-NL" altLang="nl-NL" sz="2200" dirty="0" err="1">
                <a:latin typeface="+mj-lt"/>
              </a:rPr>
              <a:t>when</a:t>
            </a:r>
            <a:r>
              <a:rPr lang="nl-NL" altLang="nl-NL" sz="2200" dirty="0">
                <a:latin typeface="+mj-lt"/>
              </a:rPr>
              <a:t> </a:t>
            </a:r>
            <a:r>
              <a:rPr lang="nl-NL" altLang="nl-NL" sz="2200" dirty="0" err="1">
                <a:latin typeface="+mj-lt"/>
              </a:rPr>
              <a:t>reaching</a:t>
            </a:r>
            <a:r>
              <a:rPr lang="nl-NL" altLang="nl-NL" sz="2200" dirty="0">
                <a:latin typeface="+mj-lt"/>
              </a:rPr>
              <a:t> or handling (N=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altLang="nl-NL" sz="2200" dirty="0">
                <a:latin typeface="+mj-lt"/>
              </a:rPr>
              <a:t>3. </a:t>
            </a:r>
            <a:r>
              <a:rPr lang="nl-NL" altLang="nl-NL" sz="2200" dirty="0" err="1">
                <a:latin typeface="+mj-lt"/>
              </a:rPr>
              <a:t>Cursory</a:t>
            </a:r>
            <a:r>
              <a:rPr lang="nl-NL" altLang="nl-NL" sz="2200" dirty="0">
                <a:latin typeface="+mj-lt"/>
              </a:rPr>
              <a:t> looks </a:t>
            </a:r>
            <a:r>
              <a:rPr lang="nl-NL" altLang="nl-NL" sz="2200" dirty="0" err="1">
                <a:latin typeface="+mj-lt"/>
              </a:rPr>
              <a:t>and</a:t>
            </a:r>
            <a:r>
              <a:rPr lang="nl-NL" altLang="nl-NL" sz="2200" dirty="0">
                <a:latin typeface="+mj-lt"/>
              </a:rPr>
              <a:t> short </a:t>
            </a:r>
            <a:r>
              <a:rPr lang="nl-NL" altLang="nl-NL" sz="2200" dirty="0" err="1">
                <a:latin typeface="+mj-lt"/>
              </a:rPr>
              <a:t>visual</a:t>
            </a:r>
            <a:r>
              <a:rPr lang="nl-NL" altLang="nl-NL" sz="2200" dirty="0">
                <a:latin typeface="+mj-lt"/>
              </a:rPr>
              <a:t> </a:t>
            </a:r>
            <a:r>
              <a:rPr lang="nl-NL" altLang="nl-NL" sz="2200" dirty="0" err="1">
                <a:latin typeface="+mj-lt"/>
              </a:rPr>
              <a:t>behaviour</a:t>
            </a:r>
            <a:endParaRPr lang="nl-NL" altLang="nl-NL" sz="2200" dirty="0">
              <a:latin typeface="+mj-lt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altLang="nl-NL" sz="2200" dirty="0">
                <a:latin typeface="+mj-lt"/>
              </a:rPr>
              <a:t>4. </a:t>
            </a:r>
            <a:r>
              <a:rPr lang="nl-NL" altLang="nl-NL" sz="2200" dirty="0" err="1">
                <a:latin typeface="+mj-lt"/>
              </a:rPr>
              <a:t>Variable</a:t>
            </a:r>
            <a:r>
              <a:rPr lang="nl-NL" altLang="nl-NL" sz="2200" dirty="0">
                <a:latin typeface="+mj-lt"/>
              </a:rPr>
              <a:t> </a:t>
            </a:r>
            <a:r>
              <a:rPr lang="nl-NL" altLang="nl-NL" sz="2200" dirty="0" err="1">
                <a:latin typeface="+mj-lt"/>
              </a:rPr>
              <a:t>visual</a:t>
            </a:r>
            <a:r>
              <a:rPr lang="nl-NL" altLang="nl-NL" sz="2200" dirty="0">
                <a:latin typeface="+mj-lt"/>
              </a:rPr>
              <a:t> </a:t>
            </a:r>
            <a:r>
              <a:rPr lang="nl-NL" altLang="nl-NL" sz="2200" dirty="0" err="1">
                <a:latin typeface="+mj-lt"/>
              </a:rPr>
              <a:t>behaviour</a:t>
            </a:r>
            <a:endParaRPr lang="nl-NL" altLang="nl-NL" sz="2200" dirty="0">
              <a:latin typeface="+mj-lt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altLang="nl-NL" sz="2200" dirty="0">
                <a:latin typeface="+mj-lt"/>
              </a:rPr>
              <a:t>5. </a:t>
            </a:r>
            <a:r>
              <a:rPr lang="nl-NL" altLang="nl-NL" sz="2200" dirty="0" err="1">
                <a:latin typeface="+mj-lt"/>
              </a:rPr>
              <a:t>Cannot</a:t>
            </a:r>
            <a:r>
              <a:rPr lang="nl-NL" altLang="nl-NL" sz="2200" dirty="0">
                <a:latin typeface="+mj-lt"/>
              </a:rPr>
              <a:t> </a:t>
            </a:r>
            <a:r>
              <a:rPr lang="nl-NL" altLang="nl-NL" sz="2200" dirty="0" err="1">
                <a:latin typeface="+mj-lt"/>
              </a:rPr>
              <a:t>use</a:t>
            </a:r>
            <a:r>
              <a:rPr lang="nl-NL" altLang="nl-NL" sz="2200" dirty="0">
                <a:latin typeface="+mj-lt"/>
              </a:rPr>
              <a:t> </a:t>
            </a:r>
            <a:r>
              <a:rPr lang="nl-NL" altLang="nl-NL" sz="2200" dirty="0" err="1">
                <a:latin typeface="+mj-lt"/>
              </a:rPr>
              <a:t>vision</a:t>
            </a:r>
            <a:r>
              <a:rPr lang="nl-NL" altLang="nl-NL" sz="2200" dirty="0">
                <a:latin typeface="+mj-lt"/>
              </a:rPr>
              <a:t> </a:t>
            </a:r>
            <a:r>
              <a:rPr lang="nl-NL" altLang="nl-NL" sz="2200" dirty="0" err="1">
                <a:latin typeface="+mj-lt"/>
              </a:rPr>
              <a:t>simultaneously</a:t>
            </a:r>
            <a:r>
              <a:rPr lang="nl-NL" altLang="nl-NL" sz="2200" dirty="0">
                <a:latin typeface="+mj-lt"/>
              </a:rPr>
              <a:t> </a:t>
            </a:r>
            <a:r>
              <a:rPr lang="nl-NL" altLang="nl-NL" sz="2200" dirty="0" err="1">
                <a:latin typeface="+mj-lt"/>
              </a:rPr>
              <a:t>to</a:t>
            </a:r>
            <a:r>
              <a:rPr lang="nl-NL" altLang="nl-NL" sz="2200" dirty="0">
                <a:latin typeface="+mj-lt"/>
              </a:rPr>
              <a:t> </a:t>
            </a:r>
            <a:r>
              <a:rPr lang="nl-NL" altLang="nl-NL" sz="2200" dirty="0" err="1">
                <a:latin typeface="+mj-lt"/>
              </a:rPr>
              <a:t>other</a:t>
            </a:r>
            <a:r>
              <a:rPr lang="nl-NL" altLang="nl-NL" sz="2200" dirty="0">
                <a:latin typeface="+mj-lt"/>
              </a:rPr>
              <a:t> </a:t>
            </a:r>
            <a:r>
              <a:rPr lang="nl-NL" altLang="nl-NL" sz="2200" dirty="0" err="1">
                <a:latin typeface="+mj-lt"/>
              </a:rPr>
              <a:t>senses</a:t>
            </a:r>
            <a:r>
              <a:rPr lang="nl-NL" altLang="nl-NL" sz="2200" dirty="0">
                <a:latin typeface="+mj-lt"/>
              </a:rPr>
              <a:t>, like hearing or </a:t>
            </a:r>
            <a:r>
              <a:rPr lang="nl-NL" altLang="nl-NL" sz="2200" dirty="0" err="1">
                <a:latin typeface="+mj-lt"/>
              </a:rPr>
              <a:t>touching</a:t>
            </a:r>
            <a:endParaRPr lang="nl-NL" altLang="nl-NL" sz="2200" dirty="0">
              <a:latin typeface="+mj-lt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altLang="nl-NL" sz="2200" dirty="0">
                <a:latin typeface="+mj-lt"/>
              </a:rPr>
              <a:t>6. </a:t>
            </a:r>
            <a:r>
              <a:rPr lang="nl-NL" altLang="nl-NL" sz="2200" dirty="0" err="1">
                <a:latin typeface="+mj-lt"/>
              </a:rPr>
              <a:t>Looking</a:t>
            </a:r>
            <a:r>
              <a:rPr lang="nl-NL" altLang="nl-NL" sz="2200" dirty="0">
                <a:latin typeface="+mj-lt"/>
              </a:rPr>
              <a:t> is </a:t>
            </a:r>
            <a:r>
              <a:rPr lang="nl-NL" altLang="nl-NL" sz="2200" dirty="0" err="1">
                <a:latin typeface="+mj-lt"/>
              </a:rPr>
              <a:t>tiring</a:t>
            </a:r>
            <a:endParaRPr lang="nl-NL" altLang="nl-NL" sz="2200" dirty="0">
              <a:latin typeface="+mj-lt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altLang="nl-NL" sz="2200" dirty="0">
                <a:latin typeface="+mj-lt"/>
              </a:rPr>
              <a:t>7. </a:t>
            </a:r>
            <a:r>
              <a:rPr lang="nl-NL" altLang="nl-NL" sz="2200" dirty="0" err="1">
                <a:latin typeface="+mj-lt"/>
              </a:rPr>
              <a:t>Familiarity</a:t>
            </a:r>
            <a:r>
              <a:rPr lang="nl-NL" altLang="nl-NL" sz="2200" dirty="0">
                <a:latin typeface="+mj-lt"/>
              </a:rPr>
              <a:t> </a:t>
            </a:r>
            <a:r>
              <a:rPr lang="nl-NL" altLang="nl-NL" sz="2200" dirty="0" err="1">
                <a:latin typeface="+mj-lt"/>
              </a:rPr>
              <a:t>gives</a:t>
            </a:r>
            <a:r>
              <a:rPr lang="nl-NL" altLang="nl-NL" sz="2200" dirty="0">
                <a:latin typeface="+mj-lt"/>
              </a:rPr>
              <a:t> </a:t>
            </a:r>
            <a:r>
              <a:rPr lang="nl-NL" altLang="nl-NL" sz="2200" dirty="0" err="1">
                <a:latin typeface="+mj-lt"/>
              </a:rPr>
              <a:t>better</a:t>
            </a:r>
            <a:r>
              <a:rPr lang="nl-NL" altLang="nl-NL" sz="2200" dirty="0">
                <a:latin typeface="+mj-lt"/>
              </a:rPr>
              <a:t> </a:t>
            </a:r>
            <a:r>
              <a:rPr lang="nl-NL" altLang="nl-NL" sz="2200" dirty="0" err="1">
                <a:latin typeface="+mj-lt"/>
              </a:rPr>
              <a:t>visual</a:t>
            </a:r>
            <a:r>
              <a:rPr lang="nl-NL" altLang="nl-NL" sz="2200" dirty="0">
                <a:latin typeface="+mj-lt"/>
              </a:rPr>
              <a:t> </a:t>
            </a:r>
            <a:r>
              <a:rPr lang="nl-NL" altLang="nl-NL" sz="2200" dirty="0" err="1">
                <a:latin typeface="+mj-lt"/>
              </a:rPr>
              <a:t>behaviour</a:t>
            </a:r>
            <a:r>
              <a:rPr lang="nl-NL" altLang="nl-NL" sz="2200" dirty="0">
                <a:latin typeface="+mj-lt"/>
              </a:rPr>
              <a:t> </a:t>
            </a:r>
            <a:r>
              <a:rPr lang="nl-NL" altLang="nl-NL" sz="2200" dirty="0" err="1">
                <a:latin typeface="+mj-lt"/>
              </a:rPr>
              <a:t>and</a:t>
            </a:r>
            <a:r>
              <a:rPr lang="nl-NL" altLang="nl-NL" sz="2200" dirty="0">
                <a:latin typeface="+mj-lt"/>
              </a:rPr>
              <a:t>/or </a:t>
            </a:r>
            <a:r>
              <a:rPr lang="nl-NL" altLang="nl-NL" sz="2200" dirty="0" err="1">
                <a:latin typeface="+mj-lt"/>
              </a:rPr>
              <a:t>recognition</a:t>
            </a:r>
            <a:endParaRPr lang="nl-NL" altLang="nl-NL" sz="2200" dirty="0">
              <a:latin typeface="+mj-lt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nl-NL" sz="2200" dirty="0">
                <a:latin typeface="+mj-lt"/>
              </a:rPr>
              <a:t>8. </a:t>
            </a:r>
            <a:r>
              <a:rPr lang="en-US" altLang="nl-NL" sz="2200" dirty="0" err="1">
                <a:latin typeface="+mj-lt"/>
              </a:rPr>
              <a:t>Preferes</a:t>
            </a:r>
            <a:r>
              <a:rPr lang="en-US" altLang="nl-NL" sz="2200" dirty="0">
                <a:latin typeface="+mj-lt"/>
              </a:rPr>
              <a:t> listening above looking</a:t>
            </a:r>
            <a:endParaRPr lang="nl-NL" altLang="nl-NL" sz="2200" dirty="0">
              <a:latin typeface="+mj-lt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altLang="nl-NL" sz="2200" dirty="0">
                <a:latin typeface="+mj-lt"/>
              </a:rPr>
              <a:t>9. Staring </a:t>
            </a:r>
            <a:r>
              <a:rPr lang="nl-NL" altLang="nl-NL" sz="2200" dirty="0" err="1">
                <a:latin typeface="+mj-lt"/>
              </a:rPr>
              <a:t>into</a:t>
            </a:r>
            <a:r>
              <a:rPr lang="nl-NL" altLang="nl-NL" sz="2200" dirty="0">
                <a:latin typeface="+mj-lt"/>
              </a:rPr>
              <a:t> </a:t>
            </a:r>
            <a:r>
              <a:rPr lang="nl-NL" altLang="nl-NL" sz="2200" dirty="0" err="1">
                <a:latin typeface="+mj-lt"/>
              </a:rPr>
              <a:t>lightsources</a:t>
            </a:r>
            <a:endParaRPr lang="nl-NL" altLang="nl-NL" sz="2200" dirty="0">
              <a:latin typeface="+mj-lt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9451" y="475792"/>
            <a:ext cx="3600000" cy="1224490"/>
          </a:xfrm>
          <a:prstGeom prst="rect">
            <a:avLst/>
          </a:prstGeom>
        </p:spPr>
      </p:pic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838200" y="759690"/>
            <a:ext cx="7511251" cy="1325563"/>
          </a:xfrm>
        </p:spPr>
        <p:txBody>
          <a:bodyPr>
            <a:normAutofit fontScale="90000"/>
          </a:bodyPr>
          <a:lstStyle/>
          <a:p>
            <a:r>
              <a:rPr lang="nl-NL" altLang="nl-NL" dirty="0" smtClean="0"/>
              <a:t/>
            </a:r>
            <a:br>
              <a:rPr lang="nl-NL" altLang="nl-NL" dirty="0" smtClean="0"/>
            </a:b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CVI,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mainly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impaired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alt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nl-NL" alt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attention 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889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777</Words>
  <Application>Microsoft Office PowerPoint</Application>
  <PresentationFormat>Aangepast</PresentationFormat>
  <Paragraphs>118</Paragraphs>
  <Slides>20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Kantoorthema</vt:lpstr>
      <vt:lpstr>PowerPoint-presentatie</vt:lpstr>
      <vt:lpstr>The current situation</vt:lpstr>
      <vt:lpstr>PowerPoint-presentatie</vt:lpstr>
      <vt:lpstr>PowerPoint-presentatie</vt:lpstr>
      <vt:lpstr>The working definition of CVI</vt:lpstr>
      <vt:lpstr>Sample characteristics (1)</vt:lpstr>
      <vt:lpstr>Sample characteristics (2) N=73</vt:lpstr>
      <vt:lpstr>Structured observations</vt:lpstr>
      <vt:lpstr> Characteristics of CVI, mainly signs of impaired visual attention </vt:lpstr>
      <vt:lpstr>Colebrander v.s. this study</vt:lpstr>
      <vt:lpstr>Results</vt:lpstr>
      <vt:lpstr>Level of visual acuity, using the WHO norms</vt:lpstr>
      <vt:lpstr>PowerPoint-presentatie</vt:lpstr>
      <vt:lpstr>Ophthalmological results </vt:lpstr>
      <vt:lpstr>CVI characteristics</vt:lpstr>
      <vt:lpstr>Significant correlations</vt:lpstr>
      <vt:lpstr>Future research</vt:lpstr>
      <vt:lpstr>Take home message</vt:lpstr>
      <vt:lpstr>Thank you for your attention 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Joany Annegarn</dc:creator>
  <cp:lastModifiedBy>Marjolein Wallroth</cp:lastModifiedBy>
  <cp:revision>15</cp:revision>
  <dcterms:created xsi:type="dcterms:W3CDTF">2017-06-26T13:47:24Z</dcterms:created>
  <dcterms:modified xsi:type="dcterms:W3CDTF">2017-07-20T08:55:33Z</dcterms:modified>
</cp:coreProperties>
</file>